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57" r:id="rId3"/>
    <p:sldId id="273" r:id="rId4"/>
    <p:sldId id="258" r:id="rId5"/>
    <p:sldId id="259" r:id="rId6"/>
    <p:sldId id="260" r:id="rId7"/>
    <p:sldId id="272" r:id="rId8"/>
    <p:sldId id="262" r:id="rId9"/>
    <p:sldId id="263" r:id="rId10"/>
    <p:sldId id="264" r:id="rId11"/>
    <p:sldId id="274" r:id="rId12"/>
    <p:sldId id="265" r:id="rId13"/>
    <p:sldId id="290" r:id="rId14"/>
    <p:sldId id="266" r:id="rId15"/>
    <p:sldId id="267" r:id="rId16"/>
    <p:sldId id="291" r:id="rId17"/>
    <p:sldId id="275" r:id="rId18"/>
    <p:sldId id="268" r:id="rId19"/>
    <p:sldId id="269" r:id="rId20"/>
    <p:sldId id="270" r:id="rId21"/>
    <p:sldId id="271" r:id="rId22"/>
    <p:sldId id="276" r:id="rId23"/>
    <p:sldId id="390" r:id="rId24"/>
    <p:sldId id="277" r:id="rId25"/>
    <p:sldId id="278" r:id="rId26"/>
    <p:sldId id="279" r:id="rId27"/>
    <p:sldId id="280" r:id="rId28"/>
    <p:sldId id="351" r:id="rId29"/>
    <p:sldId id="281" r:id="rId30"/>
    <p:sldId id="393" r:id="rId31"/>
    <p:sldId id="282" r:id="rId32"/>
    <p:sldId id="283" r:id="rId33"/>
    <p:sldId id="284" r:id="rId34"/>
    <p:sldId id="285" r:id="rId35"/>
    <p:sldId id="286" r:id="rId36"/>
    <p:sldId id="287" r:id="rId37"/>
    <p:sldId id="288" r:id="rId38"/>
    <p:sldId id="289" r:id="rId39"/>
    <p:sldId id="293" r:id="rId40"/>
    <p:sldId id="314" r:id="rId41"/>
    <p:sldId id="294" r:id="rId42"/>
    <p:sldId id="295" r:id="rId43"/>
    <p:sldId id="296" r:id="rId44"/>
    <p:sldId id="297" r:id="rId45"/>
    <p:sldId id="298" r:id="rId46"/>
    <p:sldId id="299" r:id="rId47"/>
    <p:sldId id="300" r:id="rId48"/>
    <p:sldId id="301" r:id="rId49"/>
    <p:sldId id="302" r:id="rId50"/>
    <p:sldId id="391" r:id="rId51"/>
    <p:sldId id="392" r:id="rId52"/>
    <p:sldId id="304" r:id="rId53"/>
    <p:sldId id="305" r:id="rId54"/>
    <p:sldId id="306" r:id="rId55"/>
    <p:sldId id="307" r:id="rId56"/>
    <p:sldId id="308" r:id="rId57"/>
    <p:sldId id="309" r:id="rId58"/>
    <p:sldId id="320" r:id="rId59"/>
    <p:sldId id="350" r:id="rId60"/>
    <p:sldId id="344" r:id="rId61"/>
    <p:sldId id="324" r:id="rId62"/>
    <p:sldId id="336" r:id="rId63"/>
    <p:sldId id="337" r:id="rId64"/>
    <p:sldId id="330" r:id="rId65"/>
    <p:sldId id="331" r:id="rId66"/>
    <p:sldId id="332" r:id="rId67"/>
    <p:sldId id="333" r:id="rId68"/>
    <p:sldId id="338" r:id="rId69"/>
    <p:sldId id="334" r:id="rId70"/>
    <p:sldId id="335" r:id="rId71"/>
    <p:sldId id="341" r:id="rId72"/>
    <p:sldId id="342" r:id="rId73"/>
    <p:sldId id="343" r:id="rId74"/>
    <p:sldId id="345" r:id="rId75"/>
    <p:sldId id="325" r:id="rId76"/>
    <p:sldId id="352" r:id="rId77"/>
    <p:sldId id="353" r:id="rId78"/>
    <p:sldId id="354" r:id="rId79"/>
    <p:sldId id="355" r:id="rId80"/>
    <p:sldId id="356" r:id="rId81"/>
    <p:sldId id="357" r:id="rId82"/>
    <p:sldId id="358" r:id="rId83"/>
    <p:sldId id="359" r:id="rId84"/>
    <p:sldId id="360" r:id="rId85"/>
    <p:sldId id="361" r:id="rId86"/>
    <p:sldId id="394" r:id="rId87"/>
    <p:sldId id="364" r:id="rId88"/>
    <p:sldId id="311" r:id="rId89"/>
    <p:sldId id="365" r:id="rId90"/>
    <p:sldId id="312" r:id="rId91"/>
    <p:sldId id="313" r:id="rId92"/>
    <p:sldId id="387" r:id="rId93"/>
    <p:sldId id="388" r:id="rId94"/>
    <p:sldId id="376" r:id="rId95"/>
    <p:sldId id="389" r:id="rId96"/>
    <p:sldId id="381" r:id="rId97"/>
    <p:sldId id="377" r:id="rId98"/>
    <p:sldId id="384" r:id="rId99"/>
    <p:sldId id="378" r:id="rId100"/>
    <p:sldId id="379" r:id="rId101"/>
    <p:sldId id="383" r:id="rId102"/>
    <p:sldId id="380" r:id="rId103"/>
    <p:sldId id="366" r:id="rId104"/>
    <p:sldId id="382" r:id="rId105"/>
    <p:sldId id="385" r:id="rId106"/>
    <p:sldId id="318" r:id="rId107"/>
    <p:sldId id="326" r:id="rId108"/>
    <p:sldId id="327" r:id="rId109"/>
    <p:sldId id="328" r:id="rId110"/>
    <p:sldId id="329" r:id="rId111"/>
    <p:sldId id="367" r:id="rId112"/>
    <p:sldId id="368" r:id="rId113"/>
    <p:sldId id="369" r:id="rId114"/>
    <p:sldId id="370" r:id="rId115"/>
    <p:sldId id="371" r:id="rId116"/>
    <p:sldId id="372" r:id="rId117"/>
    <p:sldId id="374"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1428"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4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BFDC735-EB51-4822-ABAC-2FA13652ABB0}" type="datetimeFigureOut">
              <a:rPr lang="en-IN" smtClean="0"/>
              <a:pPr/>
              <a:t>22-11-2022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D66148-45C8-4050-8D6A-F302A344EA7C}"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BFDC735-EB51-4822-ABAC-2FA13652ABB0}" type="datetimeFigureOut">
              <a:rPr lang="en-IN" smtClean="0"/>
              <a:pPr/>
              <a:t>22-11-2022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D66148-45C8-4050-8D6A-F302A344EA7C}"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BFDC735-EB51-4822-ABAC-2FA13652ABB0}" type="datetimeFigureOut">
              <a:rPr lang="en-IN" smtClean="0"/>
              <a:pPr/>
              <a:t>22-11-2022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D66148-45C8-4050-8D6A-F302A344EA7C}"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BFDC735-EB51-4822-ABAC-2FA13652ABB0}" type="datetimeFigureOut">
              <a:rPr lang="en-IN" smtClean="0"/>
              <a:pPr/>
              <a:t>22-11-2022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D66148-45C8-4050-8D6A-F302A344EA7C}"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FDC735-EB51-4822-ABAC-2FA13652ABB0}" type="datetimeFigureOut">
              <a:rPr lang="en-IN" smtClean="0"/>
              <a:pPr/>
              <a:t>22-11-2022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D66148-45C8-4050-8D6A-F302A344EA7C}"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BFDC735-EB51-4822-ABAC-2FA13652ABB0}" type="datetimeFigureOut">
              <a:rPr lang="en-IN" smtClean="0"/>
              <a:pPr/>
              <a:t>22-11-2022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D66148-45C8-4050-8D6A-F302A344EA7C}"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BFDC735-EB51-4822-ABAC-2FA13652ABB0}" type="datetimeFigureOut">
              <a:rPr lang="en-IN" smtClean="0"/>
              <a:pPr/>
              <a:t>22-11-2022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D66148-45C8-4050-8D6A-F302A344EA7C}"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BFDC735-EB51-4822-ABAC-2FA13652ABB0}" type="datetimeFigureOut">
              <a:rPr lang="en-IN" smtClean="0"/>
              <a:pPr/>
              <a:t>22-11-2022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D66148-45C8-4050-8D6A-F302A344EA7C}"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DC735-EB51-4822-ABAC-2FA13652ABB0}" type="datetimeFigureOut">
              <a:rPr lang="en-IN" smtClean="0"/>
              <a:pPr/>
              <a:t>22-11-2022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D66148-45C8-4050-8D6A-F302A344EA7C}"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FDC735-EB51-4822-ABAC-2FA13652ABB0}" type="datetimeFigureOut">
              <a:rPr lang="en-IN" smtClean="0"/>
              <a:pPr/>
              <a:t>22-11-2022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D66148-45C8-4050-8D6A-F302A344EA7C}"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FDC735-EB51-4822-ABAC-2FA13652ABB0}" type="datetimeFigureOut">
              <a:rPr lang="en-IN" smtClean="0"/>
              <a:pPr/>
              <a:t>22-11-2022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D66148-45C8-4050-8D6A-F302A344EA7C}"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DC735-EB51-4822-ABAC-2FA13652ABB0}" type="datetimeFigureOut">
              <a:rPr lang="en-IN" smtClean="0"/>
              <a:pPr/>
              <a:t>22-11-2022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66148-45C8-4050-8D6A-F302A344EA7C}"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t>CONDENSERS</a:t>
            </a:r>
            <a:endParaRPr lang="en-IN" dirty="0"/>
          </a:p>
        </p:txBody>
      </p:sp>
      <p:sp>
        <p:nvSpPr>
          <p:cNvPr id="5" name="Subtitle 4"/>
          <p:cNvSpPr>
            <a:spLocks noGrp="1"/>
          </p:cNvSpPr>
          <p:nvPr>
            <p:ph type="subTitle" idx="1"/>
          </p:nvPr>
        </p:nvSpPr>
        <p:spPr/>
        <p:txBody>
          <a:bodyPr/>
          <a:lstStyle/>
          <a:p>
            <a:endParaRPr lang="en-IN"/>
          </a:p>
        </p:txBody>
      </p:sp>
    </p:spTree>
  </p:cSld>
  <p:clrMapOvr>
    <a:masterClrMapping/>
  </p:clrMapOvr>
  <p:transition>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normAutofit lnSpcReduction="10000"/>
          </a:bodyPr>
          <a:lstStyle/>
          <a:p>
            <a:r>
              <a:rPr lang="en-IN" sz="2000" dirty="0">
                <a:latin typeface="Times New Roman" pitchFamily="18" charset="0"/>
                <a:cs typeface="Times New Roman" pitchFamily="18" charset="0"/>
              </a:rPr>
              <a:t>where </a:t>
            </a:r>
            <a:r>
              <a:rPr lang="el-GR" sz="2000" dirty="0">
                <a:latin typeface="Times New Roman" pitchFamily="18" charset="0"/>
                <a:cs typeface="Times New Roman" pitchFamily="18" charset="0"/>
              </a:rPr>
              <a:t>ρ</a:t>
            </a:r>
            <a:r>
              <a:rPr lang="en-IN" sz="2000" dirty="0">
                <a:latin typeface="Times New Roman" pitchFamily="18" charset="0"/>
                <a:cs typeface="Times New Roman" pitchFamily="18" charset="0"/>
              </a:rPr>
              <a:t> = density of mixture, H = height of tail pipe, and </a:t>
            </a:r>
            <a:r>
              <a:rPr lang="en-IN" sz="2000" dirty="0">
                <a:latin typeface="Times New Roman" pitchFamily="18" charset="0"/>
                <a:cs typeface="Times New Roman" pitchFamily="18" charset="0"/>
                <a:sym typeface="Symbol"/>
              </a:rPr>
              <a:t></a:t>
            </a:r>
            <a:r>
              <a:rPr lang="en-IN" sz="2000" dirty="0" err="1">
                <a:latin typeface="Times New Roman" pitchFamily="18" charset="0"/>
                <a:cs typeface="Times New Roman" pitchFamily="18" charset="0"/>
              </a:rPr>
              <a:t>pf</a:t>
            </a:r>
            <a:r>
              <a:rPr lang="en-IN" sz="2000" dirty="0">
                <a:latin typeface="Times New Roman" pitchFamily="18" charset="0"/>
                <a:cs typeface="Times New Roman" pitchFamily="18" charset="0"/>
              </a:rPr>
              <a:t> is the pressure drop due to friction.</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For low values of </a:t>
            </a:r>
            <a:r>
              <a:rPr lang="en-IN" sz="2000" dirty="0">
                <a:latin typeface="Times New Roman" pitchFamily="18" charset="0"/>
                <a:cs typeface="Times New Roman" pitchFamily="18" charset="0"/>
                <a:sym typeface="Symbol"/>
              </a:rPr>
              <a:t></a:t>
            </a:r>
            <a:r>
              <a:rPr lang="en-IN" sz="2000" dirty="0" err="1">
                <a:latin typeface="Times New Roman" pitchFamily="18" charset="0"/>
                <a:cs typeface="Times New Roman" pitchFamily="18" charset="0"/>
              </a:rPr>
              <a:t>pf</a:t>
            </a:r>
            <a:r>
              <a:rPr lang="en-IN" sz="2000" dirty="0">
                <a:latin typeface="Times New Roman" pitchFamily="18" charset="0"/>
                <a:cs typeface="Times New Roman" pitchFamily="18" charset="0"/>
              </a:rPr>
              <a:t>, H is around 9.5 m. </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Higher is the value of H, higher is the friction. </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Friction is lowered by increasing the tail pipe diameter, which results in a tall and heavy system.</a:t>
            </a:r>
          </a:p>
          <a:p>
            <a:endParaRPr lang="en-IN" sz="2000" dirty="0">
              <a:latin typeface="Times New Roman" pitchFamily="18" charset="0"/>
              <a:cs typeface="Times New Roman" pitchFamily="18" charset="0"/>
            </a:endParaRPr>
          </a:p>
          <a:p>
            <a:pPr>
              <a:buNone/>
            </a:pPr>
            <a:r>
              <a:rPr lang="en-IN" sz="2000" dirty="0">
                <a:latin typeface="Times New Roman" pitchFamily="18" charset="0"/>
                <a:cs typeface="Times New Roman" pitchFamily="18" charset="0"/>
              </a:rPr>
              <a:t>	 </a:t>
            </a:r>
            <a:r>
              <a:rPr lang="en-IN" sz="2000" b="1" dirty="0">
                <a:latin typeface="Times New Roman" pitchFamily="18" charset="0"/>
                <a:cs typeface="Times New Roman" pitchFamily="18" charset="0"/>
              </a:rPr>
              <a:t>JET CONDENSER</a:t>
            </a:r>
          </a:p>
          <a:p>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In the jet condenser (Fig. 8.3b), the height of the tail pipe is reduced by replacing it with a diffuser. </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The diffuser helps raising the pressure in a short distance than a tail pipe.</a:t>
            </a:r>
          </a:p>
          <a:p>
            <a:endParaRPr lang="en-IN" sz="2000" dirty="0">
              <a:latin typeface="Times New Roman" pitchFamily="18" charset="0"/>
              <a:cs typeface="Times New Roman" pitchFamily="18" charset="0"/>
            </a:endParaRPr>
          </a:p>
          <a:p>
            <a:endParaRPr lang="en-IN" sz="2000" dirty="0"/>
          </a:p>
        </p:txBody>
      </p:sp>
    </p:spTree>
  </p:cSld>
  <p:clrMapOvr>
    <a:masterClrMapping/>
  </p:clrMapOvr>
  <p:transition>
    <p:pull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904656"/>
          </a:xfrm>
        </p:spPr>
        <p:txBody>
          <a:bodyPr>
            <a:noAutofit/>
          </a:bodyPr>
          <a:lstStyle/>
          <a:p>
            <a:pPr algn="just"/>
            <a:r>
              <a:rPr lang="en-IN" sz="2400" dirty="0">
                <a:latin typeface="Times New Roman" pitchFamily="18" charset="0"/>
                <a:cs typeface="Times New Roman" pitchFamily="18" charset="0"/>
              </a:rPr>
              <a:t>Figure 1.7 shows the construction of a load-duration curve using the daily load curve.</a:t>
            </a:r>
          </a:p>
          <a:p>
            <a:pPr algn="just"/>
            <a:r>
              <a:rPr lang="en-IN" sz="2400" dirty="0">
                <a:latin typeface="Times New Roman" pitchFamily="18" charset="0"/>
                <a:cs typeface="Times New Roman" pitchFamily="18" charset="0"/>
              </a:rPr>
              <a:t> The area under the annual load duration curve represents the total energy supplied by the utility’s generating system during the year.</a:t>
            </a:r>
          </a:p>
          <a:p>
            <a:pPr algn="just"/>
            <a:r>
              <a:rPr lang="en-IN" sz="2400" dirty="0">
                <a:latin typeface="Times New Roman" pitchFamily="18" charset="0"/>
                <a:cs typeface="Times New Roman" pitchFamily="18" charset="0"/>
              </a:rPr>
              <a:t> It is usually divided into three parts:</a:t>
            </a:r>
          </a:p>
          <a:p>
            <a:pPr algn="just">
              <a:buNone/>
            </a:pPr>
            <a:r>
              <a:rPr lang="en-IN" sz="2400" dirty="0">
                <a:latin typeface="Times New Roman" pitchFamily="18" charset="0"/>
                <a:cs typeface="Times New Roman" pitchFamily="18" charset="0"/>
              </a:rPr>
              <a:t>	1. Base load</a:t>
            </a:r>
          </a:p>
          <a:p>
            <a:pPr algn="just">
              <a:buNone/>
            </a:pPr>
            <a:r>
              <a:rPr lang="en-IN" sz="2400" dirty="0">
                <a:latin typeface="Times New Roman" pitchFamily="18" charset="0"/>
                <a:cs typeface="Times New Roman" pitchFamily="18" charset="0"/>
              </a:rPr>
              <a:t>	2. Intermediate load</a:t>
            </a:r>
          </a:p>
          <a:p>
            <a:pPr algn="just">
              <a:buNone/>
            </a:pPr>
            <a:r>
              <a:rPr lang="en-IN" sz="2400" dirty="0">
                <a:latin typeface="Times New Roman" pitchFamily="18" charset="0"/>
                <a:cs typeface="Times New Roman" pitchFamily="18" charset="0"/>
              </a:rPr>
              <a:t>	3. Peaking load</a:t>
            </a:r>
          </a:p>
          <a:p>
            <a:pPr algn="just"/>
            <a:r>
              <a:rPr lang="en-IN" sz="2400" dirty="0">
                <a:latin typeface="Times New Roman" pitchFamily="18" charset="0"/>
                <a:cs typeface="Times New Roman" pitchFamily="18" charset="0"/>
              </a:rPr>
              <a:t>The base load is the load below which the demand never falls and is supplied 100% of the time. </a:t>
            </a:r>
          </a:p>
          <a:p>
            <a:pPr algn="just"/>
            <a:r>
              <a:rPr lang="en-IN" sz="2400" dirty="0">
                <a:latin typeface="Times New Roman" pitchFamily="18" charset="0"/>
                <a:cs typeface="Times New Roman" pitchFamily="18" charset="0"/>
              </a:rPr>
              <a:t>The peaking load occurs for about 15% of the time. </a:t>
            </a:r>
          </a:p>
          <a:p>
            <a:pPr algn="just"/>
            <a:r>
              <a:rPr lang="en-IN" sz="2400" dirty="0">
                <a:latin typeface="Times New Roman" pitchFamily="18" charset="0"/>
                <a:cs typeface="Times New Roman" pitchFamily="18" charset="0"/>
              </a:rPr>
              <a:t>The intermediate load represents the remaining load region.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289451"/>
          </a:xfrm>
        </p:spPr>
        <p:txBody>
          <a:bodyPr>
            <a:normAutofit fontScale="92500" lnSpcReduction="10000"/>
          </a:bodyPr>
          <a:lstStyle/>
          <a:p>
            <a:pPr algn="just"/>
            <a:r>
              <a:rPr lang="en-IN" sz="2400" dirty="0">
                <a:latin typeface="Times New Roman" pitchFamily="18" charset="0"/>
                <a:cs typeface="Times New Roman" pitchFamily="18" charset="0"/>
              </a:rPr>
              <a:t>Since peaking load plants are used only for a small fraction of time, the fuel cost is not of major importance.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Minimum capital cost should be the criterion.</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The base load plants are plants which are loaded very heavily.</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Operating costs of such plants are very important.</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A high capital cost is permissible if low operating costs can be maintained (e.g. new, large coal and nuclear power stations).</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Intermediate load plant can be somewhat smaller than older units. By judicious combination of all the tree types of generation—peak, intermediate and base—maximum economy can be achieved.</a:t>
            </a:r>
          </a:p>
          <a:p>
            <a:pPr algn="just"/>
            <a:endParaRPr lang="en-IN" sz="2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cstate="print"/>
          <a:srcRect/>
          <a:stretch>
            <a:fillRect/>
          </a:stretch>
        </p:blipFill>
        <p:spPr bwMode="auto">
          <a:xfrm rot="5400000">
            <a:off x="1282646" y="-626462"/>
            <a:ext cx="6578708" cy="8064898"/>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cstate="print"/>
          <a:srcRect/>
          <a:stretch>
            <a:fillRect/>
          </a:stretch>
        </p:blipFill>
        <p:spPr bwMode="auto">
          <a:xfrm>
            <a:off x="899592" y="1340768"/>
            <a:ext cx="7344816" cy="3745232"/>
          </a:xfrm>
          <a:prstGeom prst="rect">
            <a:avLst/>
          </a:prstGeom>
          <a:noFill/>
          <a:ln w="9525">
            <a:noFill/>
            <a:miter lim="800000"/>
            <a:headEnd/>
            <a:tailEnd/>
          </a:ln>
        </p:spPr>
      </p:pic>
    </p:spTree>
  </p:cSld>
  <p:clrMapOvr>
    <a:masterClrMapping/>
  </p:clrMapOvr>
  <p:transition>
    <p:pull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616624"/>
          </a:xfrm>
        </p:spPr>
        <p:txBody>
          <a:bodyPr>
            <a:noAutofit/>
          </a:bodyPr>
          <a:lstStyle/>
          <a:p>
            <a:pPr algn="just"/>
            <a:r>
              <a:rPr lang="en-IN" sz="2400" dirty="0">
                <a:latin typeface="Times New Roman" pitchFamily="18" charset="0"/>
                <a:cs typeface="Times New Roman" pitchFamily="18" charset="0"/>
              </a:rPr>
              <a:t>The variable load problem affects power plant design and operation as well as the cost of generation.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A careful study of the load duration curve helps to decide the capacity of the base load plant and also of the peak load plant.</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The base load plant should be run at high load factor.</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The peak load plant should be of smaller capacity to reduce the cost of generation.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It could be a gas turbine unit, pumped hydro-system, compressed air energy storage system or a diesel engine depending on the size and scope of availability.</a:t>
            </a:r>
          </a:p>
          <a:p>
            <a:pPr algn="just">
              <a:buNone/>
            </a:pPr>
            <a:r>
              <a:rPr lang="en-IN" sz="2400" dirty="0">
                <a:latin typeface="Times New Roman" pitchFamily="18" charset="0"/>
                <a:cs typeface="Times New Roman" pitchFamily="18" charset="0"/>
              </a:rPr>
              <a:t>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normAutofit lnSpcReduction="10000"/>
          </a:bodyPr>
          <a:lstStyle/>
          <a:p>
            <a:pPr algn="just"/>
            <a:r>
              <a:rPr lang="en-IN" sz="2400" dirty="0">
                <a:latin typeface="Times New Roman" pitchFamily="18" charset="0"/>
                <a:cs typeface="Times New Roman" pitchFamily="18" charset="0"/>
              </a:rPr>
              <a:t> If the whole of load is to be supplied by the same power plant then the prime movers and generators should act fairly quickly and take up or shed load without variation of the voltage or frequency of the system.</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It is the function of the governor to control the supply of fuel to the prime mover according to load.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The capacity of the generators should be so chosen as to suit and fit into the portions of the predicted load curve.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If the load conditions differ too much from this capacity, the cost of energy increases.</a:t>
            </a:r>
          </a:p>
          <a:p>
            <a:pPr algn="just"/>
            <a:endParaRPr lang="en-IN" sz="2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852936"/>
            <a:ext cx="8229600" cy="1143000"/>
          </a:xfrm>
        </p:spPr>
        <p:txBody>
          <a:bodyPr>
            <a:normAutofit/>
          </a:bodyPr>
          <a:lstStyle/>
          <a:p>
            <a:r>
              <a:rPr lang="en-US" sz="4800" dirty="0"/>
              <a:t>Problems on load curves</a:t>
            </a:r>
            <a:endParaRPr lang="en-IN" sz="4800" dirty="0"/>
          </a:p>
        </p:txBody>
      </p:sp>
    </p:spTree>
  </p:cSld>
  <p:clrMapOvr>
    <a:masterClrMapping/>
  </p:clrMapOvr>
  <p:transition>
    <p:pull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normAutofit/>
          </a:bodyPr>
          <a:lstStyle/>
          <a:p>
            <a:pPr>
              <a:buNone/>
            </a:pPr>
            <a:r>
              <a:rPr lang="en-IN" sz="2400" dirty="0">
                <a:latin typeface="Times New Roman" pitchFamily="18" charset="0"/>
                <a:cs typeface="Times New Roman" pitchFamily="18" charset="0"/>
              </a:rPr>
              <a:t>	</a:t>
            </a:r>
            <a:r>
              <a:rPr lang="en-IN" sz="2400" b="1" dirty="0">
                <a:latin typeface="Times New Roman" pitchFamily="18" charset="0"/>
                <a:cs typeface="Times New Roman" pitchFamily="18" charset="0"/>
              </a:rPr>
              <a:t>P1. </a:t>
            </a:r>
            <a:r>
              <a:rPr lang="en-IN" sz="2400" dirty="0">
                <a:latin typeface="Times New Roman" pitchFamily="18" charset="0"/>
                <a:cs typeface="Times New Roman" pitchFamily="18" charset="0"/>
              </a:rPr>
              <a:t>A power station supplies the following loads to the consumers:</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a:buNone/>
            </a:pPr>
            <a:r>
              <a:rPr lang="en-IN" sz="2400" dirty="0">
                <a:latin typeface="Times New Roman" pitchFamily="18" charset="0"/>
                <a:cs typeface="Times New Roman" pitchFamily="18" charset="0"/>
              </a:rPr>
              <a:t>	(a) Draw the load curve and estimate the load factor of the plant.</a:t>
            </a:r>
          </a:p>
          <a:p>
            <a:pPr>
              <a:buNone/>
            </a:pPr>
            <a:r>
              <a:rPr lang="en-IN" sz="2400" dirty="0">
                <a:latin typeface="Times New Roman" pitchFamily="18" charset="0"/>
                <a:cs typeface="Times New Roman" pitchFamily="18" charset="0"/>
              </a:rPr>
              <a:t>	 (b) What is the load factor of a standby equipment of 30 MW capacity if it takes up all loads above 70 MW? What is its use factor?</a:t>
            </a:r>
          </a:p>
        </p:txBody>
      </p:sp>
      <p:pic>
        <p:nvPicPr>
          <p:cNvPr id="1026" name="Picture 2"/>
          <p:cNvPicPr>
            <a:picLocks noChangeAspect="1" noChangeArrowheads="1"/>
          </p:cNvPicPr>
          <p:nvPr/>
        </p:nvPicPr>
        <p:blipFill>
          <a:blip r:embed="rId2" cstate="print"/>
          <a:srcRect/>
          <a:stretch>
            <a:fillRect/>
          </a:stretch>
        </p:blipFill>
        <p:spPr bwMode="auto">
          <a:xfrm>
            <a:off x="467544" y="1916832"/>
            <a:ext cx="8568952" cy="886443"/>
          </a:xfrm>
          <a:prstGeom prst="rect">
            <a:avLst/>
          </a:prstGeom>
          <a:noFill/>
          <a:ln w="9525">
            <a:noFill/>
            <a:miter lim="800000"/>
            <a:headEnd/>
            <a:tailEnd/>
          </a:ln>
        </p:spPr>
      </p:pic>
    </p:spTree>
  </p:cSld>
  <p:clrMapOvr>
    <a:masterClrMapping/>
  </p:clrMapOvr>
  <p:transition>
    <p:pull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6048672"/>
          </a:xfrm>
        </p:spPr>
        <p:txBody>
          <a:bodyPr>
            <a:normAutofit/>
          </a:bodyPr>
          <a:lstStyle/>
          <a:p>
            <a:pPr>
              <a:buNone/>
            </a:pPr>
            <a:r>
              <a:rPr lang="en-IN" sz="2400" dirty="0"/>
              <a:t>	</a:t>
            </a:r>
            <a:r>
              <a:rPr lang="en-IN" sz="2400" b="1" dirty="0">
                <a:latin typeface="Times New Roman" pitchFamily="18" charset="0"/>
                <a:cs typeface="Times New Roman" pitchFamily="18" charset="0"/>
              </a:rPr>
              <a:t>SOL.     </a:t>
            </a:r>
            <a:r>
              <a:rPr lang="en-IN" sz="2400" dirty="0"/>
              <a:t>(a) The load curve is drawn in Fig. E1.1.</a:t>
            </a:r>
          </a:p>
          <a:p>
            <a:endParaRPr lang="en-IN" sz="2400" dirty="0"/>
          </a:p>
        </p:txBody>
      </p:sp>
      <p:pic>
        <p:nvPicPr>
          <p:cNvPr id="2051" name="Picture 3"/>
          <p:cNvPicPr>
            <a:picLocks noChangeAspect="1" noChangeArrowheads="1"/>
          </p:cNvPicPr>
          <p:nvPr/>
        </p:nvPicPr>
        <p:blipFill>
          <a:blip r:embed="rId2" cstate="print"/>
          <a:srcRect/>
          <a:stretch>
            <a:fillRect/>
          </a:stretch>
        </p:blipFill>
        <p:spPr bwMode="auto">
          <a:xfrm>
            <a:off x="1619672" y="1484784"/>
            <a:ext cx="5305425" cy="4752975"/>
          </a:xfrm>
          <a:prstGeom prst="rect">
            <a:avLst/>
          </a:prstGeom>
          <a:noFill/>
          <a:ln w="9525">
            <a:noFill/>
            <a:miter lim="800000"/>
            <a:headEnd/>
            <a:tailEnd/>
          </a:ln>
        </p:spPr>
      </p:pic>
    </p:spTree>
  </p:cSld>
  <p:clrMapOvr>
    <a:masterClrMapping/>
  </p:clrMapOvr>
  <p:transition>
    <p:pull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251520" y="908720"/>
            <a:ext cx="8158749" cy="210666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59024" y="3356992"/>
            <a:ext cx="8784976" cy="1908347"/>
          </a:xfrm>
          <a:prstGeom prst="rect">
            <a:avLst/>
          </a:prstGeom>
          <a:noFill/>
          <a:ln w="9525">
            <a:noFill/>
            <a:miter lim="800000"/>
            <a:headEnd/>
            <a:tailEnd/>
          </a:ln>
        </p:spPr>
      </p:pic>
    </p:spTree>
  </p:cSld>
  <p:clrMapOvr>
    <a:masterClrMapping/>
  </p:clrMapOvr>
  <p:transition>
    <p:pull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6048672"/>
          </a:xfrm>
        </p:spPr>
        <p:txBody>
          <a:bodyPr>
            <a:normAutofit lnSpcReduction="10000"/>
          </a:bodyPr>
          <a:lstStyle/>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In spray-type condensers, the non-condensable gases are usually removed with a steam jet air ejector (SJAE), as discussed later.</a:t>
            </a:r>
          </a:p>
        </p:txBody>
      </p:sp>
      <p:pic>
        <p:nvPicPr>
          <p:cNvPr id="4" name="Picture 2"/>
          <p:cNvPicPr>
            <a:picLocks noChangeAspect="1" noChangeArrowheads="1"/>
          </p:cNvPicPr>
          <p:nvPr/>
        </p:nvPicPr>
        <p:blipFill>
          <a:blip r:embed="rId2" cstate="print"/>
          <a:srcRect/>
          <a:stretch>
            <a:fillRect/>
          </a:stretch>
        </p:blipFill>
        <p:spPr bwMode="auto">
          <a:xfrm>
            <a:off x="1331640" y="764704"/>
            <a:ext cx="6244194" cy="4508872"/>
          </a:xfrm>
          <a:prstGeom prst="rect">
            <a:avLst/>
          </a:prstGeom>
          <a:noFill/>
          <a:ln w="9525">
            <a:noFill/>
            <a:miter lim="800000"/>
            <a:headEnd/>
            <a:tailEnd/>
          </a:ln>
        </p:spPr>
      </p:pic>
    </p:spTree>
  </p:cSld>
  <p:clrMapOvr>
    <a:masterClrMapping/>
  </p:clrMapOvr>
  <p:transition>
    <p:pull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0" y="836712"/>
            <a:ext cx="9144000" cy="4896544"/>
          </a:xfrm>
          <a:prstGeom prst="rect">
            <a:avLst/>
          </a:prstGeom>
          <a:noFill/>
          <a:ln w="9525">
            <a:noFill/>
            <a:miter lim="800000"/>
            <a:headEnd/>
            <a:tailEnd/>
          </a:ln>
        </p:spPr>
      </p:pic>
    </p:spTree>
  </p:cSld>
  <p:clrMapOvr>
    <a:masterClrMapping/>
  </p:clrMapOvr>
  <p:transition>
    <p:pull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361459"/>
          </a:xfrm>
        </p:spPr>
        <p:txBody>
          <a:bodyPr>
            <a:normAutofit/>
          </a:bodyPr>
          <a:lstStyle/>
          <a:p>
            <a:pPr>
              <a:buNone/>
            </a:pPr>
            <a:r>
              <a:rPr lang="en-IN" sz="2400" dirty="0">
                <a:latin typeface="Times New Roman" pitchFamily="18" charset="0"/>
                <a:cs typeface="Times New Roman" pitchFamily="18" charset="0"/>
              </a:rPr>
              <a:t>	</a:t>
            </a:r>
            <a:r>
              <a:rPr lang="en-IN" sz="2400" b="1" dirty="0">
                <a:latin typeface="Times New Roman" pitchFamily="18" charset="0"/>
                <a:cs typeface="Times New Roman" pitchFamily="18" charset="0"/>
              </a:rPr>
              <a:t>P2.</a:t>
            </a:r>
            <a:r>
              <a:rPr lang="en-IN" sz="2400" dirty="0">
                <a:latin typeface="Times New Roman" pitchFamily="18" charset="0"/>
                <a:cs typeface="Times New Roman" pitchFamily="18" charset="0"/>
              </a:rPr>
              <a:t>The peak load on a power plant is 60 MW. The loads having maximum demands of 30 MW, 20 MW, 10 MW and 14 MW are connected to the power plant. The capacity of the power plant is 80 MW and the annual load factor is 0.50. Estimate</a:t>
            </a:r>
          </a:p>
          <a:p>
            <a:pPr>
              <a:buNone/>
            </a:pPr>
            <a:r>
              <a:rPr lang="en-IN" sz="2400" dirty="0">
                <a:latin typeface="Times New Roman" pitchFamily="18" charset="0"/>
                <a:cs typeface="Times New Roman" pitchFamily="18" charset="0"/>
              </a:rPr>
              <a:t>	(a) the aver age load on the power plant,</a:t>
            </a:r>
          </a:p>
          <a:p>
            <a:pPr>
              <a:buNone/>
            </a:pPr>
            <a:r>
              <a:rPr lang="en-IN" sz="2400" dirty="0">
                <a:latin typeface="Times New Roman" pitchFamily="18" charset="0"/>
                <a:cs typeface="Times New Roman" pitchFamily="18" charset="0"/>
              </a:rPr>
              <a:t>	 (b) the energy supplied per year, </a:t>
            </a:r>
          </a:p>
          <a:p>
            <a:pPr>
              <a:buNone/>
            </a:pPr>
            <a:r>
              <a:rPr lang="en-IN" sz="2400" dirty="0">
                <a:latin typeface="Times New Roman" pitchFamily="18" charset="0"/>
                <a:cs typeface="Times New Roman" pitchFamily="18" charset="0"/>
              </a:rPr>
              <a:t>	(c) the demand factor, </a:t>
            </a:r>
          </a:p>
          <a:p>
            <a:pPr>
              <a:buNone/>
            </a:pPr>
            <a:r>
              <a:rPr lang="en-IN" sz="2400" dirty="0">
                <a:latin typeface="Times New Roman" pitchFamily="18" charset="0"/>
                <a:cs typeface="Times New Roman" pitchFamily="18" charset="0"/>
              </a:rPr>
              <a:t>	(d) the diversity factor.</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179512" y="620688"/>
            <a:ext cx="8784976" cy="5808249"/>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361459"/>
          </a:xfrm>
        </p:spPr>
        <p:txBody>
          <a:bodyPr>
            <a:normAutofit/>
          </a:bodyPr>
          <a:lstStyle/>
          <a:p>
            <a:pPr>
              <a:buNone/>
            </a:pPr>
            <a:r>
              <a:rPr lang="en-IN" sz="2400" dirty="0">
                <a:latin typeface="Times New Roman" pitchFamily="18" charset="0"/>
                <a:cs typeface="Times New Roman" pitchFamily="18" charset="0"/>
              </a:rPr>
              <a:t>	</a:t>
            </a:r>
            <a:r>
              <a:rPr lang="en-IN" sz="2400" b="1" dirty="0">
                <a:latin typeface="Times New Roman" pitchFamily="18" charset="0"/>
                <a:cs typeface="Times New Roman" pitchFamily="18" charset="0"/>
              </a:rPr>
              <a:t>P3.</a:t>
            </a:r>
            <a:r>
              <a:rPr lang="en-IN" sz="2400" dirty="0">
                <a:latin typeface="Times New Roman" pitchFamily="18" charset="0"/>
                <a:cs typeface="Times New Roman" pitchFamily="18" charset="0"/>
              </a:rPr>
              <a:t> A thermal power plant of 210 MW capacity has the maximum load of 160 MW. Its annual load factor is 0.6. The coal consumption is 1 kg per kWh of energy generated and the cost of coal is Rs 450.00 per tonne. Calculate</a:t>
            </a:r>
          </a:p>
          <a:p>
            <a:pPr>
              <a:buNone/>
            </a:pPr>
            <a:r>
              <a:rPr lang="en-IN" sz="2400" dirty="0">
                <a:latin typeface="Times New Roman" pitchFamily="18" charset="0"/>
                <a:cs typeface="Times New Roman" pitchFamily="18" charset="0"/>
              </a:rPr>
              <a:t>	 (a) the annual revenue earned if energy is sold at Re 1 per               kWh and </a:t>
            </a:r>
          </a:p>
          <a:p>
            <a:pPr>
              <a:buNone/>
            </a:pPr>
            <a:r>
              <a:rPr lang="en-IN" sz="2400" dirty="0">
                <a:latin typeface="Times New Roman" pitchFamily="18" charset="0"/>
                <a:cs typeface="Times New Roman" pitchFamily="18" charset="0"/>
              </a:rPr>
              <a:t>	(b) the capacity factor of the plant.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179512" y="764704"/>
            <a:ext cx="8640960" cy="504056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a:bodyPr>
          <a:lstStyle/>
          <a:p>
            <a:pPr>
              <a:buNone/>
            </a:pPr>
            <a:r>
              <a:rPr lang="en-IN" sz="2400" dirty="0">
                <a:latin typeface="Times New Roman" pitchFamily="18" charset="0"/>
                <a:cs typeface="Times New Roman" pitchFamily="18" charset="0"/>
              </a:rPr>
              <a:t>	</a:t>
            </a:r>
            <a:r>
              <a:rPr lang="en-IN" sz="2400" b="1" dirty="0">
                <a:latin typeface="Times New Roman" pitchFamily="18" charset="0"/>
                <a:cs typeface="Times New Roman" pitchFamily="18" charset="0"/>
              </a:rPr>
              <a:t>P4. </a:t>
            </a:r>
            <a:r>
              <a:rPr lang="en-IN" sz="2400" dirty="0">
                <a:latin typeface="Times New Roman" pitchFamily="18" charset="0"/>
                <a:cs typeface="Times New Roman" pitchFamily="18" charset="0"/>
              </a:rPr>
              <a:t>A power plant has the following annual factors: load factor = 0.75, capacity factor = 0.60, use factor = 0.65. Maximum demand is 60 MW. Estimate </a:t>
            </a:r>
          </a:p>
          <a:p>
            <a:pPr>
              <a:buNone/>
            </a:pPr>
            <a:r>
              <a:rPr lang="en-IN" sz="2400" dirty="0">
                <a:latin typeface="Times New Roman" pitchFamily="18" charset="0"/>
                <a:cs typeface="Times New Roman" pitchFamily="18" charset="0"/>
              </a:rPr>
              <a:t>	(a) the annual energy production,</a:t>
            </a:r>
          </a:p>
          <a:p>
            <a:pPr>
              <a:buNone/>
            </a:pPr>
            <a:r>
              <a:rPr lang="en-IN" sz="2400" dirty="0">
                <a:latin typeface="Times New Roman" pitchFamily="18" charset="0"/>
                <a:cs typeface="Times New Roman" pitchFamily="18" charset="0"/>
              </a:rPr>
              <a:t>	 (b) the reserve capacity over and above the peak load, and</a:t>
            </a:r>
          </a:p>
          <a:p>
            <a:pPr>
              <a:buNone/>
            </a:pPr>
            <a:r>
              <a:rPr lang="en-IN" sz="2400" dirty="0">
                <a:latin typeface="Times New Roman" pitchFamily="18" charset="0"/>
                <a:cs typeface="Times New Roman" pitchFamily="18" charset="0"/>
              </a:rPr>
              <a:t>	(c) the hours during which the plant is not in service per year.</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cstate="print"/>
          <a:srcRect/>
          <a:stretch>
            <a:fillRect/>
          </a:stretch>
        </p:blipFill>
        <p:spPr bwMode="auto">
          <a:xfrm>
            <a:off x="179512" y="620688"/>
            <a:ext cx="8703918" cy="5454575"/>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276872"/>
            <a:ext cx="8229600" cy="1143000"/>
          </a:xfrm>
        </p:spPr>
        <p:txBody>
          <a:bodyPr/>
          <a:lstStyle/>
          <a:p>
            <a:r>
              <a:rPr lang="en-US" dirty="0"/>
              <a:t>END</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200" dirty="0">
                <a:latin typeface="Times New Roman" pitchFamily="18" charset="0"/>
                <a:cs typeface="Times New Roman" pitchFamily="18" charset="0"/>
              </a:rPr>
              <a:t>SURFACE CONDENSERS</a:t>
            </a:r>
          </a:p>
        </p:txBody>
      </p:sp>
      <p:sp>
        <p:nvSpPr>
          <p:cNvPr id="5" name="Content Placeholder 4"/>
          <p:cNvSpPr>
            <a:spLocks noGrp="1"/>
          </p:cNvSpPr>
          <p:nvPr>
            <p:ph idx="1"/>
          </p:nvPr>
        </p:nvSpPr>
        <p:spPr>
          <a:xfrm>
            <a:off x="457200" y="1124744"/>
            <a:ext cx="8229600" cy="5001419"/>
          </a:xfrm>
        </p:spPr>
        <p:txBody>
          <a:bodyPr>
            <a:normAutofit/>
          </a:bodyPr>
          <a:lstStyle/>
          <a:p>
            <a:pPr algn="just"/>
            <a:r>
              <a:rPr lang="en-IN" sz="2000" dirty="0">
                <a:latin typeface="Times New Roman" pitchFamily="18" charset="0"/>
                <a:cs typeface="Times New Roman" pitchFamily="18" charset="0"/>
              </a:rPr>
              <a:t>Surface condensers are mostly used in power plants.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They are essentially shell-</a:t>
            </a:r>
            <a:r>
              <a:rPr lang="en-IN" sz="2000" dirty="0" err="1">
                <a:latin typeface="Times New Roman" pitchFamily="18" charset="0"/>
                <a:cs typeface="Times New Roman" pitchFamily="18" charset="0"/>
              </a:rPr>
              <a:t>andtube</a:t>
            </a:r>
            <a:r>
              <a:rPr lang="en-IN" sz="2000" dirty="0">
                <a:latin typeface="Times New Roman" pitchFamily="18" charset="0"/>
                <a:cs typeface="Times New Roman" pitchFamily="18" charset="0"/>
              </a:rPr>
              <a:t> heat exchangers.</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For the convenience of cleaning and maintenance, cooling water flows through the tubes and steam condenses outside the tubes.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Figure 8.4 shows a surface condenser with two passes on the water side.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It consists of a steel shell with water boxes on each side.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 right water box is divided to allow for two water passes. </a:t>
            </a:r>
          </a:p>
        </p:txBody>
      </p:sp>
    </p:spTree>
  </p:cSld>
  <p:clrMapOvr>
    <a:masterClrMapping/>
  </p:clrMapOvr>
  <p:transition>
    <p:pull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361459"/>
          </a:xfrm>
        </p:spPr>
        <p:txBody>
          <a:bodyPr>
            <a:normAutofit/>
          </a:bodyPr>
          <a:lstStyle/>
          <a:p>
            <a:pPr algn="just"/>
            <a:r>
              <a:rPr lang="en-IN" sz="2000" dirty="0">
                <a:latin typeface="Times New Roman" pitchFamily="18" charset="0"/>
                <a:cs typeface="Times New Roman" pitchFamily="18" charset="0"/>
              </a:rPr>
              <a:t>At each end there are tube sheets into which the water tubes are rolled.</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This prevents leakage of circulating water into the steam.</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An expansion joint allows for the different rates of expansion between the tubes and shell. </a:t>
            </a:r>
          </a:p>
          <a:p>
            <a:pPr algn="just"/>
            <a:endParaRPr lang="en-US"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There are vertical plates at intermediate points between the two tube sheets to provide support to the long tubes and to prevent tube vibration.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 hot well acts as a reservoir of the condensate with a capacity equal to the total condensate fl </a:t>
            </a:r>
            <a:r>
              <a:rPr lang="en-IN" sz="2000" dirty="0" err="1">
                <a:latin typeface="Times New Roman" pitchFamily="18" charset="0"/>
                <a:cs typeface="Times New Roman" pitchFamily="18" charset="0"/>
              </a:rPr>
              <a:t>ow</a:t>
            </a:r>
            <a:r>
              <a:rPr lang="en-IN" sz="2000" dirty="0">
                <a:latin typeface="Times New Roman" pitchFamily="18" charset="0"/>
                <a:cs typeface="Times New Roman" pitchFamily="18" charset="0"/>
              </a:rPr>
              <a:t> for a certain period of time, say 5 min.</a:t>
            </a:r>
          </a:p>
          <a:p>
            <a:pPr algn="just"/>
            <a:endParaRPr lang="en-IN" sz="2000" dirty="0"/>
          </a:p>
        </p:txBody>
      </p:sp>
    </p:spTree>
  </p:cSld>
  <p:clrMapOvr>
    <a:masterClrMapping/>
  </p:clrMapOvr>
  <p:transition>
    <p:pull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611560" y="908720"/>
            <a:ext cx="7737127" cy="5242991"/>
          </a:xfrm>
          <a:prstGeom prst="rect">
            <a:avLst/>
          </a:prstGeom>
          <a:noFill/>
          <a:ln w="9525">
            <a:noFill/>
            <a:miter lim="800000"/>
            <a:headEnd/>
            <a:tailEnd/>
          </a:ln>
        </p:spPr>
      </p:pic>
    </p:spTree>
  </p:cSld>
  <p:clrMapOvr>
    <a:masterClrMapping/>
  </p:clrMapOvr>
  <p:transition>
    <p:pull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noAutofit/>
          </a:bodyPr>
          <a:lstStyle/>
          <a:p>
            <a:pPr algn="just"/>
            <a:r>
              <a:rPr lang="en-IN" sz="2000" dirty="0">
                <a:latin typeface="Times New Roman" pitchFamily="18" charset="0"/>
                <a:cs typeface="Times New Roman" pitchFamily="18" charset="0"/>
              </a:rPr>
              <a:t>In a single pass condenser (Fig. 8.5), cooling water flows through the tubes</a:t>
            </a:r>
          </a:p>
          <a:p>
            <a:pPr algn="just"/>
            <a:r>
              <a:rPr lang="en-IN" sz="2000" dirty="0">
                <a:latin typeface="Times New Roman" pitchFamily="18" charset="0"/>
                <a:cs typeface="Times New Roman" pitchFamily="18" charset="0"/>
              </a:rPr>
              <a:t>once, from one end to the other.</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Compared to a two-pass condenser, a single-pass condenser with the same number and size of the tubes and with the same water velocity requires twice as much water flow but results in half the water temperature rise and therefore, lower condenser pressure.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Thus, a single-pass condenser is good for overall plant efficiency and reduces thermal pollution, but requires more than twice the water flow and hence, four times the pumping power.</a:t>
            </a:r>
          </a:p>
        </p:txBody>
      </p:sp>
    </p:spTree>
  </p:cSld>
  <p:clrMapOvr>
    <a:masterClrMapping/>
  </p:clrMapOvr>
  <p:transition>
    <p:pull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r>
              <a:rPr lang="en-IN" sz="2000" b="1" i="1" dirty="0">
                <a:latin typeface="Times New Roman" pitchFamily="18" charset="0"/>
                <a:cs typeface="Times New Roman" pitchFamily="18" charset="0"/>
              </a:rPr>
              <a:t>Apart from the division required to allow for a number of water passes, the water boxes are often further divided.</a:t>
            </a:r>
          </a:p>
          <a:p>
            <a:endParaRPr lang="en-IN" sz="2000" b="1" i="1" dirty="0">
              <a:latin typeface="Times New Roman" pitchFamily="18" charset="0"/>
              <a:cs typeface="Times New Roman" pitchFamily="18" charset="0"/>
            </a:endParaRPr>
          </a:p>
          <a:p>
            <a:pPr algn="just"/>
            <a:r>
              <a:rPr lang="en-IN" sz="2000" b="1" i="1" dirty="0">
                <a:latin typeface="Times New Roman" pitchFamily="18" charset="0"/>
                <a:cs typeface="Times New Roman" pitchFamily="18" charset="0"/>
              </a:rPr>
              <a:t> For example, in a single-pass condenser, both the  inlet and outlet water boxes are divided by a partition. </a:t>
            </a:r>
          </a:p>
          <a:p>
            <a:endParaRPr lang="en-IN" sz="2000" b="1" i="1" dirty="0">
              <a:latin typeface="Times New Roman" pitchFamily="18" charset="0"/>
              <a:cs typeface="Times New Roman" pitchFamily="18" charset="0"/>
            </a:endParaRPr>
          </a:p>
          <a:p>
            <a:r>
              <a:rPr lang="en-IN" sz="2000" b="1" i="1" dirty="0">
                <a:latin typeface="Times New Roman" pitchFamily="18" charset="0"/>
                <a:cs typeface="Times New Roman" pitchFamily="18" charset="0"/>
              </a:rPr>
              <a:t>This permits to take off half the condensing surface out of service for cleaning while water flows through the other half to keep the unit running at half load (Fig. 8.5a).</a:t>
            </a:r>
          </a:p>
          <a:p>
            <a:endParaRPr lang="en-IN" sz="2000" i="1" dirty="0">
              <a:latin typeface="Times New Roman" pitchFamily="18" charset="0"/>
              <a:cs typeface="Times New Roman" pitchFamily="18" charset="0"/>
            </a:endParaRPr>
          </a:p>
        </p:txBody>
      </p:sp>
    </p:spTree>
  </p:cSld>
  <p:clrMapOvr>
    <a:masterClrMapping/>
  </p:clrMapOvr>
  <p:transition>
    <p:pull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971600" y="260648"/>
            <a:ext cx="7488832" cy="5692293"/>
          </a:xfrm>
          <a:prstGeom prst="rect">
            <a:avLst/>
          </a:prstGeom>
          <a:noFill/>
          <a:ln w="9525">
            <a:noFill/>
            <a:miter lim="800000"/>
            <a:headEnd/>
            <a:tailEnd/>
          </a:ln>
        </p:spPr>
      </p:pic>
    </p:spTree>
  </p:cSld>
  <p:clrMapOvr>
    <a:masterClrMapping/>
  </p:clrMapOvr>
  <p:transition>
    <p:pull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480720"/>
          </a:xfrm>
        </p:spPr>
        <p:txBody>
          <a:bodyPr>
            <a:noAutofit/>
          </a:bodyPr>
          <a:lstStyle/>
          <a:p>
            <a:pPr algn="just"/>
            <a:r>
              <a:rPr lang="en-IN" sz="1800" dirty="0">
                <a:latin typeface="Times New Roman" pitchFamily="18" charset="0"/>
                <a:cs typeface="Times New Roman" pitchFamily="18" charset="0"/>
              </a:rPr>
              <a:t>The tube arrangement in the condenser shell controls its effectiveness. </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Older designs tended to crowd a maximum number of tubes inside the shell to make available as much surface area as possible.</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 Modern designs have steam lanes between tube banks to get maximum steam flow with least pressure drop and uniform distribution of steam in the shell.</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 Tube lengths of 9–15 m are now quite common. </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Such long tubes result in a large rise in temperature of cooling water and the condensing ability decreases at the exit ends of the tubes. </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Thus, the tubes are closer at the cold end than at the hot end. </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To minimise the unequal distribution of steam flow from the turbine exhaust duct to condenser tubes, a well-tapered steam dome is added above the tube bundles.</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 An expansion joint provided between the turbine exhaust and the condenser inlet permits the condenser to be rigidly mounted on the fl </a:t>
            </a:r>
            <a:r>
              <a:rPr lang="en-IN" sz="1800" dirty="0" err="1">
                <a:latin typeface="Times New Roman" pitchFamily="18" charset="0"/>
                <a:cs typeface="Times New Roman" pitchFamily="18" charset="0"/>
              </a:rPr>
              <a:t>oor</a:t>
            </a:r>
            <a:r>
              <a:rPr lang="en-IN" sz="1800" dirty="0">
                <a:latin typeface="Times New Roman" pitchFamily="18" charset="0"/>
                <a:cs typeface="Times New Roman" pitchFamily="18" charset="0"/>
              </a:rPr>
              <a:t> (Fig. 8.5b).</a:t>
            </a:r>
          </a:p>
        </p:txBody>
      </p:sp>
    </p:spTree>
  </p:cSld>
  <p:clrMapOvr>
    <a:masterClrMapping/>
  </p:clrMapOvr>
  <p:transition>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Grp="1" noChangeAspect="1" noChangeArrowheads="1"/>
          </p:cNvPicPr>
          <p:nvPr>
            <p:ph idx="1"/>
          </p:nvPr>
        </p:nvPicPr>
        <p:blipFill>
          <a:blip r:embed="rId2" cstate="print"/>
          <a:srcRect/>
          <a:stretch>
            <a:fillRect/>
          </a:stretch>
        </p:blipFill>
        <p:spPr bwMode="auto">
          <a:xfrm>
            <a:off x="323528" y="692696"/>
            <a:ext cx="8564186" cy="5187751"/>
          </a:xfrm>
          <a:prstGeom prst="rect">
            <a:avLst/>
          </a:prstGeom>
          <a:noFill/>
          <a:ln w="9525">
            <a:noFill/>
            <a:miter lim="800000"/>
            <a:headEnd/>
            <a:tailEnd/>
          </a:ln>
        </p:spPr>
      </p:pic>
    </p:spTree>
  </p:cSld>
  <p:clrMapOvr>
    <a:masterClrMapping/>
  </p:clrMapOvr>
  <p:transition>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NEED OF A CONDENSER</a:t>
            </a:r>
          </a:p>
        </p:txBody>
      </p:sp>
      <p:sp>
        <p:nvSpPr>
          <p:cNvPr id="3" name="Content Placeholder 2"/>
          <p:cNvSpPr>
            <a:spLocks noGrp="1"/>
          </p:cNvSpPr>
          <p:nvPr>
            <p:ph idx="1"/>
          </p:nvPr>
        </p:nvSpPr>
        <p:spPr>
          <a:xfrm>
            <a:off x="457200" y="1340768"/>
            <a:ext cx="8229600" cy="4785395"/>
          </a:xfrm>
        </p:spPr>
        <p:txBody>
          <a:bodyPr>
            <a:noAutofit/>
          </a:bodyPr>
          <a:lstStyle/>
          <a:p>
            <a:pPr algn="just"/>
            <a:r>
              <a:rPr lang="en-IN" sz="2000" dirty="0">
                <a:latin typeface="Times New Roman" pitchFamily="18" charset="0"/>
                <a:cs typeface="Times New Roman" pitchFamily="18" charset="0"/>
              </a:rPr>
              <a:t>A condenser where the exhaust steam from the turbine is condensed operates at a pressure lower than atmosphere. </a:t>
            </a:r>
          </a:p>
          <a:p>
            <a:pPr algn="just"/>
            <a:r>
              <a:rPr lang="en-IN" sz="2000" dirty="0">
                <a:latin typeface="Times New Roman" pitchFamily="18" charset="0"/>
                <a:cs typeface="Times New Roman" pitchFamily="18" charset="0"/>
              </a:rPr>
              <a:t>There are two objects of using a condenser in a steam plant:</a:t>
            </a:r>
          </a:p>
          <a:p>
            <a:pPr algn="just"/>
            <a:endParaRPr lang="en-IN" sz="2000" dirty="0">
              <a:latin typeface="Times New Roman" pitchFamily="18" charset="0"/>
              <a:cs typeface="Times New Roman" pitchFamily="18" charset="0"/>
            </a:endParaRPr>
          </a:p>
          <a:p>
            <a:pPr algn="just">
              <a:buNone/>
            </a:pPr>
            <a:r>
              <a:rPr lang="en-IN" sz="2000" dirty="0">
                <a:latin typeface="Times New Roman" pitchFamily="18" charset="0"/>
                <a:cs typeface="Times New Roman" pitchFamily="18" charset="0"/>
              </a:rPr>
              <a:t>1. </a:t>
            </a:r>
            <a:r>
              <a:rPr lang="en-IN" sz="2000" b="1" dirty="0">
                <a:latin typeface="Times New Roman" pitchFamily="18" charset="0"/>
                <a:cs typeface="Times New Roman" pitchFamily="18" charset="0"/>
              </a:rPr>
              <a:t>To reduce the turbine exhaust pressure so as to increase the specific output of the turbine</a:t>
            </a:r>
            <a:r>
              <a:rPr lang="en-IN" sz="2000" dirty="0">
                <a:latin typeface="Times New Roman" pitchFamily="18" charset="0"/>
                <a:cs typeface="Times New Roman" pitchFamily="18" charset="0"/>
              </a:rPr>
              <a:t> (Fig. 8.1).</a:t>
            </a:r>
          </a:p>
          <a:p>
            <a:pPr algn="just"/>
            <a:r>
              <a:rPr lang="en-IN" sz="2000" dirty="0">
                <a:latin typeface="Times New Roman" pitchFamily="18" charset="0"/>
                <a:cs typeface="Times New Roman" pitchFamily="18" charset="0"/>
              </a:rPr>
              <a:t> If the circulating cooling water temperature in a condenser is low enough (say 30 °C), it creates a low back pressure (vacuum) for the turbine. </a:t>
            </a:r>
          </a:p>
          <a:p>
            <a:pPr algn="just"/>
            <a:r>
              <a:rPr lang="en-IN" sz="2000" dirty="0">
                <a:latin typeface="Times New Roman" pitchFamily="18" charset="0"/>
                <a:cs typeface="Times New Roman" pitchFamily="18" charset="0"/>
              </a:rPr>
              <a:t>This pressure is equal to the saturation pressure corresponding to the condensing steam temperature (say 0.074 bar at 40 °C, Fig. 8.1), which, in turn, is a function of the cooling water temperature. </a:t>
            </a:r>
          </a:p>
          <a:p>
            <a:pPr algn="just"/>
            <a:r>
              <a:rPr lang="en-IN" sz="2000" b="1" dirty="0">
                <a:solidFill>
                  <a:srgbClr val="FF0000"/>
                </a:solidFill>
                <a:latin typeface="Times New Roman" pitchFamily="18" charset="0"/>
                <a:cs typeface="Times New Roman" pitchFamily="18" charset="0"/>
              </a:rPr>
              <a:t>It is known that the enthalpy drop or turbine work per unit pressure drop is much greater at the low pressure end than at the high pressure end of a turbine.</a:t>
            </a:r>
          </a:p>
        </p:txBody>
      </p:sp>
    </p:spTree>
  </p:cSld>
  <p:clrMapOvr>
    <a:masterClrMapping/>
  </p:clrMapOvr>
  <p:transition>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04656"/>
          </a:xfrm>
        </p:spPr>
        <p:txBody>
          <a:bodyPr>
            <a:normAutofit lnSpcReduction="10000"/>
          </a:bodyPr>
          <a:lstStyle/>
          <a:p>
            <a:pPr algn="just"/>
            <a:r>
              <a:rPr lang="en-IN" sz="2000" dirty="0">
                <a:latin typeface="Times New Roman" pitchFamily="18" charset="0"/>
                <a:cs typeface="Times New Roman" pitchFamily="18" charset="0"/>
              </a:rPr>
              <a:t>Figure 8.6 shows a typical modern two-pass surface condenser for a large steam power plant.</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Steam enters the tube bundles in two separate sections from the top, sides and bottom, and flows toward the centre point most of steam has condensed leaving only air and other non-condensable gases which are cooled and removed by SJAE, as explained later.</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 tube material can be </a:t>
            </a:r>
          </a:p>
          <a:p>
            <a:pPr algn="just">
              <a:buNone/>
            </a:pPr>
            <a:r>
              <a:rPr lang="en-IN" sz="2000" dirty="0">
                <a:latin typeface="Times New Roman" pitchFamily="18" charset="0"/>
                <a:cs typeface="Times New Roman" pitchFamily="18" charset="0"/>
              </a:rPr>
              <a:t>	(a) cupronickel (70% copper, 30% nickel), </a:t>
            </a:r>
          </a:p>
          <a:p>
            <a:pPr algn="just">
              <a:buNone/>
            </a:pPr>
            <a:r>
              <a:rPr lang="en-IN" sz="2000" dirty="0">
                <a:latin typeface="Times New Roman" pitchFamily="18" charset="0"/>
                <a:cs typeface="Times New Roman" pitchFamily="18" charset="0"/>
              </a:rPr>
              <a:t>	(b) aluminium brass (76% copper, 22% zinc and 2% aluminium),</a:t>
            </a:r>
          </a:p>
          <a:p>
            <a:pPr algn="just">
              <a:buNone/>
            </a:pPr>
            <a:r>
              <a:rPr lang="en-IN" sz="2000" dirty="0">
                <a:latin typeface="Times New Roman" pitchFamily="18" charset="0"/>
                <a:cs typeface="Times New Roman" pitchFamily="18" charset="0"/>
              </a:rPr>
              <a:t>	 (c) aluminium bronze (95% copper and 5% aluminium), </a:t>
            </a:r>
          </a:p>
          <a:p>
            <a:pPr algn="just">
              <a:buNone/>
            </a:pPr>
            <a:r>
              <a:rPr lang="en-IN" sz="2000" dirty="0">
                <a:latin typeface="Times New Roman" pitchFamily="18" charset="0"/>
                <a:cs typeface="Times New Roman" pitchFamily="18" charset="0"/>
              </a:rPr>
              <a:t>	(d) </a:t>
            </a:r>
            <a:r>
              <a:rPr lang="en-IN" sz="2000" dirty="0" err="1">
                <a:latin typeface="Times New Roman" pitchFamily="18" charset="0"/>
                <a:cs typeface="Times New Roman" pitchFamily="18" charset="0"/>
              </a:rPr>
              <a:t>muntz</a:t>
            </a:r>
            <a:r>
              <a:rPr lang="en-IN" sz="2000" dirty="0">
                <a:latin typeface="Times New Roman" pitchFamily="18" charset="0"/>
                <a:cs typeface="Times New Roman" pitchFamily="18" charset="0"/>
              </a:rPr>
              <a:t> metal (60% copper, 40% zinc), </a:t>
            </a:r>
          </a:p>
          <a:p>
            <a:pPr algn="just">
              <a:buNone/>
            </a:pPr>
            <a:r>
              <a:rPr lang="en-IN" sz="2000" dirty="0">
                <a:latin typeface="Times New Roman" pitchFamily="18" charset="0"/>
                <a:cs typeface="Times New Roman" pitchFamily="18" charset="0"/>
              </a:rPr>
              <a:t>	(e) admiralty alloy (71% copper, 28% zinc and 1% tin), or </a:t>
            </a:r>
          </a:p>
          <a:p>
            <a:pPr algn="just">
              <a:buNone/>
            </a:pPr>
            <a:r>
              <a:rPr lang="en-IN" sz="2000" dirty="0">
                <a:latin typeface="Times New Roman" pitchFamily="18" charset="0"/>
                <a:cs typeface="Times New Roman" pitchFamily="18" charset="0"/>
              </a:rPr>
              <a:t>	(f) stainless steel. </a:t>
            </a:r>
          </a:p>
          <a:p>
            <a:pPr algn="just">
              <a:buNone/>
            </a:pPr>
            <a:r>
              <a:rPr lang="en-IN" sz="2000" dirty="0">
                <a:latin typeface="Times New Roman" pitchFamily="18" charset="0"/>
                <a:cs typeface="Times New Roman" pitchFamily="18" charset="0"/>
              </a:rPr>
              <a:t>	The outside diameter of tubes is either 22 mm, 23 mm or 25.4 mm. </a:t>
            </a:r>
          </a:p>
          <a:p>
            <a:pPr algn="just">
              <a:buNone/>
            </a:pPr>
            <a:r>
              <a:rPr lang="en-IN" sz="2000" dirty="0">
                <a:latin typeface="Times New Roman" pitchFamily="18" charset="0"/>
                <a:cs typeface="Times New Roman" pitchFamily="18" charset="0"/>
              </a:rPr>
              <a:t>	The length varies from 9 to 15 m. of the tube nest in each section. At that</a:t>
            </a:r>
          </a:p>
        </p:txBody>
      </p:sp>
    </p:spTree>
  </p:cSld>
  <p:clrMapOvr>
    <a:masterClrMapping/>
  </p:clrMapOvr>
  <p:transition>
    <p:pull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cstate="print"/>
          <a:srcRect/>
          <a:stretch>
            <a:fillRect/>
          </a:stretch>
        </p:blipFill>
        <p:spPr bwMode="auto">
          <a:xfrm rot="5400000">
            <a:off x="1799692" y="-639452"/>
            <a:ext cx="5688632" cy="8064896"/>
          </a:xfrm>
          <a:prstGeom prst="rect">
            <a:avLst/>
          </a:prstGeom>
          <a:noFill/>
          <a:ln w="9525">
            <a:noFill/>
            <a:miter lim="800000"/>
            <a:headEnd/>
            <a:tailEnd/>
          </a:ln>
        </p:spPr>
      </p:pic>
    </p:spTree>
  </p:cSld>
  <p:clrMapOvr>
    <a:masterClrMapping/>
  </p:clrMapOvr>
  <p:transition>
    <p:pull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r>
              <a:rPr lang="en-IN" sz="4000" dirty="0">
                <a:latin typeface="Times New Roman" pitchFamily="18" charset="0"/>
                <a:cs typeface="Times New Roman" pitchFamily="18" charset="0"/>
              </a:rPr>
              <a:t>COOLING TOWERS</a:t>
            </a:r>
          </a:p>
        </p:txBody>
      </p:sp>
      <p:sp>
        <p:nvSpPr>
          <p:cNvPr id="3" name="Content Placeholder 2"/>
          <p:cNvSpPr>
            <a:spLocks noGrp="1"/>
          </p:cNvSpPr>
          <p:nvPr>
            <p:ph idx="1"/>
          </p:nvPr>
        </p:nvSpPr>
        <p:spPr>
          <a:xfrm>
            <a:off x="457200" y="1124744"/>
            <a:ext cx="8229600" cy="5472608"/>
          </a:xfrm>
        </p:spPr>
        <p:txBody>
          <a:bodyPr>
            <a:noAutofit/>
          </a:bodyPr>
          <a:lstStyle/>
          <a:p>
            <a:r>
              <a:rPr lang="en-IN" sz="2000" dirty="0">
                <a:latin typeface="Times New Roman" pitchFamily="18" charset="0"/>
                <a:cs typeface="Times New Roman" pitchFamily="18" charset="0"/>
              </a:rPr>
              <a:t>Cooling towers cool the warm water discharged from the condenser and feed the cooled water back to the condenser. </a:t>
            </a:r>
          </a:p>
          <a:p>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They, thus, reduce the cooling water demand in the power plant. </a:t>
            </a:r>
          </a:p>
          <a:p>
            <a:pPr algn="just"/>
            <a:r>
              <a:rPr lang="en-IN" sz="2000" dirty="0">
                <a:latin typeface="Times New Roman" pitchFamily="18" charset="0"/>
                <a:cs typeface="Times New Roman" pitchFamily="18" charset="0"/>
              </a:rPr>
              <a:t>They can be </a:t>
            </a:r>
            <a:r>
              <a:rPr lang="en-IN" sz="2000" b="1" dirty="0">
                <a:solidFill>
                  <a:srgbClr val="00B050"/>
                </a:solidFill>
                <a:latin typeface="Times New Roman" pitchFamily="18" charset="0"/>
                <a:cs typeface="Times New Roman" pitchFamily="18" charset="0"/>
              </a:rPr>
              <a:t>either wet type or dry type.</a:t>
            </a:r>
          </a:p>
          <a:p>
            <a:endParaRPr lang="en-IN" sz="2000" dirty="0">
              <a:latin typeface="Times New Roman" pitchFamily="18" charset="0"/>
              <a:cs typeface="Times New Roman" pitchFamily="18" charset="0"/>
            </a:endParaRPr>
          </a:p>
          <a:p>
            <a:pPr>
              <a:buNone/>
            </a:pPr>
            <a:r>
              <a:rPr lang="en-IN" sz="2800" b="1" dirty="0">
                <a:solidFill>
                  <a:srgbClr val="00B050"/>
                </a:solidFill>
                <a:latin typeface="Times New Roman" pitchFamily="18" charset="0"/>
                <a:cs typeface="Times New Roman" pitchFamily="18" charset="0"/>
              </a:rPr>
              <a:t>WET COOLING TOWERS</a:t>
            </a:r>
          </a:p>
          <a:p>
            <a:r>
              <a:rPr lang="en-IN" sz="2000" dirty="0">
                <a:latin typeface="Times New Roman" pitchFamily="18" charset="0"/>
                <a:cs typeface="Times New Roman" pitchFamily="18" charset="0"/>
              </a:rPr>
              <a:t>Wet cooling towers have a hot water distribution system that showers or sprays water evenly over a lattice of horizontal slats or bars called fill or packing (Fig. 8.18). </a:t>
            </a:r>
          </a:p>
          <a:p>
            <a:r>
              <a:rPr lang="en-IN" sz="2000" dirty="0">
                <a:latin typeface="Times New Roman" pitchFamily="18" charset="0"/>
                <a:cs typeface="Times New Roman" pitchFamily="18" charset="0"/>
              </a:rPr>
              <a:t>The fill thoroughly mixes the falling water with air moving through the fill as the water splashes down from one fill level to another by gravity. </a:t>
            </a:r>
          </a:p>
          <a:p>
            <a:r>
              <a:rPr lang="en-IN" sz="2000" dirty="0">
                <a:latin typeface="Times New Roman" pitchFamily="18" charset="0"/>
                <a:cs typeface="Times New Roman" pitchFamily="18" charset="0"/>
              </a:rPr>
              <a:t>Outside air enters the tower through </a:t>
            </a:r>
            <a:r>
              <a:rPr lang="en-IN" sz="2000" dirty="0" err="1">
                <a:latin typeface="Times New Roman" pitchFamily="18" charset="0"/>
                <a:cs typeface="Times New Roman" pitchFamily="18" charset="0"/>
              </a:rPr>
              <a:t>louvres</a:t>
            </a:r>
            <a:r>
              <a:rPr lang="en-IN" sz="2000" dirty="0">
                <a:latin typeface="Times New Roman" pitchFamily="18" charset="0"/>
                <a:cs typeface="Times New Roman" pitchFamily="18" charset="0"/>
              </a:rPr>
              <a:t> on the side of the tower. </a:t>
            </a:r>
          </a:p>
          <a:p>
            <a:r>
              <a:rPr lang="en-IN" sz="2000" dirty="0">
                <a:latin typeface="Times New Roman" pitchFamily="18" charset="0"/>
                <a:cs typeface="Times New Roman" pitchFamily="18" charset="0"/>
              </a:rPr>
              <a:t>Intimate mixing of water and air enhances heat and mass transfer (evaporation), which cools the water. </a:t>
            </a:r>
          </a:p>
          <a:p>
            <a:endParaRPr lang="en-IN" sz="2000" b="1" dirty="0">
              <a:latin typeface="Times New Roman" pitchFamily="18" charset="0"/>
              <a:cs typeface="Times New Roman" pitchFamily="18" charset="0"/>
            </a:endParaRPr>
          </a:p>
        </p:txBody>
      </p:sp>
    </p:spTree>
  </p:cSld>
  <p:clrMapOvr>
    <a:masterClrMapping/>
  </p:clrMapOvr>
  <p:transition>
    <p:pull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1835696" y="0"/>
            <a:ext cx="6408712" cy="6630290"/>
          </a:xfrm>
          <a:prstGeom prst="rect">
            <a:avLst/>
          </a:prstGeom>
          <a:noFill/>
          <a:ln w="9525">
            <a:noFill/>
            <a:miter lim="800000"/>
            <a:headEnd/>
            <a:tailEnd/>
          </a:ln>
        </p:spPr>
      </p:pic>
    </p:spTree>
  </p:cSld>
  <p:clrMapOvr>
    <a:masterClrMapping/>
  </p:clrMapOvr>
  <p:transition>
    <p:pull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6120680"/>
          </a:xfrm>
        </p:spPr>
        <p:txBody>
          <a:bodyPr>
            <a:noAutofit/>
          </a:bodyPr>
          <a:lstStyle/>
          <a:p>
            <a:pPr>
              <a:spcAft>
                <a:spcPts val="1200"/>
              </a:spcAft>
            </a:pPr>
            <a:r>
              <a:rPr lang="en-IN" sz="2000" dirty="0">
                <a:latin typeface="Times New Roman" pitchFamily="18" charset="0"/>
                <a:cs typeface="Times New Roman" pitchFamily="18" charset="0"/>
              </a:rPr>
              <a:t>More the water evaporates, more  will be the cooling since the latent heat of evaporation is taken from water itself (evaporative cooling).</a:t>
            </a:r>
          </a:p>
          <a:p>
            <a:pPr>
              <a:spcAft>
                <a:spcPts val="1200"/>
              </a:spcAft>
            </a:pPr>
            <a:r>
              <a:rPr lang="en-IN" sz="2000" dirty="0">
                <a:latin typeface="Times New Roman" pitchFamily="18" charset="0"/>
                <a:cs typeface="Times New Roman" pitchFamily="18" charset="0"/>
              </a:rPr>
              <a:t> Cold water is collected in a concrete basin at the bottom of the tower, from where it is pumped back to the condenser.</a:t>
            </a:r>
          </a:p>
          <a:p>
            <a:pPr>
              <a:spcAft>
                <a:spcPts val="1200"/>
              </a:spcAft>
            </a:pPr>
            <a:r>
              <a:rPr lang="en-IN" sz="2000" dirty="0">
                <a:latin typeface="Times New Roman" pitchFamily="18" charset="0"/>
                <a:cs typeface="Times New Roman" pitchFamily="18" charset="0"/>
              </a:rPr>
              <a:t> Hot and moist air leaves the tower from the top. </a:t>
            </a:r>
          </a:p>
          <a:p>
            <a:pPr>
              <a:spcAft>
                <a:spcPts val="1200"/>
              </a:spcAft>
            </a:pPr>
            <a:r>
              <a:rPr lang="en-IN" sz="2000" dirty="0">
                <a:latin typeface="Times New Roman" pitchFamily="18" charset="0"/>
                <a:cs typeface="Times New Roman" pitchFamily="18" charset="0"/>
              </a:rPr>
              <a:t>Air entering the tower is unsaturated and as it comes in contact with the water spray, water continues to evaporate till the air becomes saturated. </a:t>
            </a:r>
          </a:p>
          <a:p>
            <a:pPr algn="just">
              <a:spcAft>
                <a:spcPts val="1200"/>
              </a:spcAft>
            </a:pPr>
            <a:r>
              <a:rPr lang="en-IN" sz="2000" dirty="0">
                <a:latin typeface="Times New Roman" pitchFamily="18" charset="0"/>
                <a:cs typeface="Times New Roman" pitchFamily="18" charset="0"/>
              </a:rPr>
              <a:t>So, the minimum temperature to which water can be cooled is the adiabatic saturation or wet bulb temperature of the ambient air. </a:t>
            </a:r>
          </a:p>
          <a:p>
            <a:pPr>
              <a:spcAft>
                <a:spcPts val="1200"/>
              </a:spcAft>
            </a:pPr>
            <a:r>
              <a:rPr lang="en-IN" sz="2000" dirty="0">
                <a:latin typeface="Times New Roman" pitchFamily="18" charset="0"/>
                <a:cs typeface="Times New Roman" pitchFamily="18" charset="0"/>
              </a:rPr>
              <a:t>At this temperature (WBT), air is 100% saturated and cannot absorb any more water vapour. Hence, there will be no further evaporation and cooling. </a:t>
            </a:r>
          </a:p>
          <a:p>
            <a:pPr>
              <a:spcAft>
                <a:spcPts val="1200"/>
              </a:spcAft>
            </a:pPr>
            <a:r>
              <a:rPr lang="en-IN" sz="2000" dirty="0">
                <a:latin typeface="Times New Roman" pitchFamily="18" charset="0"/>
                <a:cs typeface="Times New Roman" pitchFamily="18" charset="0"/>
              </a:rPr>
              <a:t>The humid air while moving up comes in contact with warm water spray and so the air temperature rises.</a:t>
            </a:r>
          </a:p>
        </p:txBody>
      </p:sp>
    </p:spTree>
  </p:cSld>
  <p:clrMapOvr>
    <a:masterClrMapping/>
  </p:clrMapOvr>
  <p:transition>
    <p:pull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ormAutofit/>
          </a:bodyPr>
          <a:lstStyle/>
          <a:p>
            <a:pPr algn="just">
              <a:spcAft>
                <a:spcPts val="1200"/>
              </a:spcAft>
            </a:pPr>
            <a:r>
              <a:rPr lang="en-IN" sz="2000" dirty="0">
                <a:latin typeface="Times New Roman" pitchFamily="18" charset="0"/>
                <a:cs typeface="Times New Roman" pitchFamily="18" charset="0"/>
              </a:rPr>
              <a:t>A cooling tower is specified by (a) approach, (b) range, and (c) cooling efficiency.</a:t>
            </a:r>
          </a:p>
          <a:p>
            <a:pPr algn="just">
              <a:spcAft>
                <a:spcPts val="1200"/>
              </a:spcAft>
            </a:pPr>
            <a:r>
              <a:rPr lang="en-IN" sz="2000" dirty="0">
                <a:latin typeface="Times New Roman" pitchFamily="18" charset="0"/>
                <a:cs typeface="Times New Roman" pitchFamily="18" charset="0"/>
              </a:rPr>
              <a:t>The approach (A) is defined as the difference between the exit temperature of cooling water and the wet bulb temperature of the ambient air, or </a:t>
            </a:r>
          </a:p>
          <a:p>
            <a:pPr marL="0" indent="0" algn="just">
              <a:spcAft>
                <a:spcPts val="1200"/>
              </a:spcAft>
              <a:buNone/>
            </a:pPr>
            <a:endParaRPr lang="en-IN" sz="2000" dirty="0">
              <a:latin typeface="Times New Roman" pitchFamily="18" charset="0"/>
              <a:cs typeface="Times New Roman" pitchFamily="18" charset="0"/>
            </a:endParaRPr>
          </a:p>
          <a:p>
            <a:pPr algn="just">
              <a:spcAft>
                <a:spcPts val="1200"/>
              </a:spcAft>
            </a:pPr>
            <a:r>
              <a:rPr lang="en-IN" sz="2000" dirty="0">
                <a:latin typeface="Times New Roman" pitchFamily="18" charset="0"/>
                <a:cs typeface="Times New Roman" pitchFamily="18" charset="0"/>
              </a:rPr>
              <a:t>Warm water from the condenser enters the cooling tower at temperature t</a:t>
            </a:r>
            <a:r>
              <a:rPr lang="en-IN" sz="1400" dirty="0">
                <a:latin typeface="Times New Roman" pitchFamily="18" charset="0"/>
                <a:cs typeface="Times New Roman" pitchFamily="18" charset="0"/>
              </a:rPr>
              <a:t>C</a:t>
            </a:r>
            <a:r>
              <a:rPr lang="en-IN" sz="1000" dirty="0">
                <a:latin typeface="Times New Roman" pitchFamily="18" charset="0"/>
                <a:cs typeface="Times New Roman" pitchFamily="18" charset="0"/>
              </a:rPr>
              <a:t>1</a:t>
            </a:r>
            <a:r>
              <a:rPr lang="en-IN" sz="2000" dirty="0">
                <a:latin typeface="Times New Roman" pitchFamily="18" charset="0"/>
                <a:cs typeface="Times New Roman" pitchFamily="18" charset="0"/>
              </a:rPr>
              <a:t> and is cooled to temperature t</a:t>
            </a:r>
            <a:r>
              <a:rPr lang="en-IN" sz="1400" dirty="0">
                <a:latin typeface="Times New Roman" pitchFamily="18" charset="0"/>
                <a:cs typeface="Times New Roman" pitchFamily="18" charset="0"/>
              </a:rPr>
              <a:t>C</a:t>
            </a:r>
            <a:r>
              <a:rPr lang="en-IN" sz="1000" dirty="0">
                <a:latin typeface="Times New Roman" pitchFamily="18" charset="0"/>
                <a:cs typeface="Times New Roman" pitchFamily="18" charset="0"/>
              </a:rPr>
              <a:t>2</a:t>
            </a:r>
            <a:r>
              <a:rPr lang="en-IN" sz="2000" dirty="0">
                <a:latin typeface="Times New Roman" pitchFamily="18" charset="0"/>
                <a:cs typeface="Times New Roman" pitchFamily="18" charset="0"/>
              </a:rPr>
              <a:t> , higher than the minimum value, the wet bulb temperature, </a:t>
            </a:r>
            <a:r>
              <a:rPr lang="en-IN" sz="2000" dirty="0" err="1">
                <a:latin typeface="Times New Roman" pitchFamily="18" charset="0"/>
                <a:cs typeface="Times New Roman" pitchFamily="18" charset="0"/>
              </a:rPr>
              <a:t>t</a:t>
            </a:r>
            <a:r>
              <a:rPr lang="en-IN" sz="1400" dirty="0" err="1">
                <a:latin typeface="Times New Roman" pitchFamily="18" charset="0"/>
                <a:cs typeface="Times New Roman" pitchFamily="18" charset="0"/>
              </a:rPr>
              <a:t>wb</a:t>
            </a:r>
            <a:r>
              <a:rPr lang="en-IN" sz="2000" dirty="0">
                <a:latin typeface="Times New Roman" pitchFamily="18" charset="0"/>
                <a:cs typeface="Times New Roman" pitchFamily="18" charset="0"/>
              </a:rPr>
              <a:t>, and this unattainable temperature difference is the approach. </a:t>
            </a:r>
          </a:p>
          <a:p>
            <a:pPr algn="just">
              <a:spcAft>
                <a:spcPts val="1200"/>
              </a:spcAft>
            </a:pPr>
            <a:r>
              <a:rPr lang="en-IN" sz="2000" dirty="0">
                <a:latin typeface="Times New Roman" pitchFamily="18" charset="0"/>
                <a:cs typeface="Times New Roman" pitchFamily="18" charset="0"/>
              </a:rPr>
              <a:t>The approach varies from 6 °C to 8 °C.</a:t>
            </a:r>
          </a:p>
        </p:txBody>
      </p:sp>
      <p:pic>
        <p:nvPicPr>
          <p:cNvPr id="13314" name="Picture 2"/>
          <p:cNvPicPr>
            <a:picLocks noChangeAspect="1" noChangeArrowheads="1"/>
          </p:cNvPicPr>
          <p:nvPr/>
        </p:nvPicPr>
        <p:blipFill>
          <a:blip r:embed="rId2" cstate="print"/>
          <a:srcRect/>
          <a:stretch>
            <a:fillRect/>
          </a:stretch>
        </p:blipFill>
        <p:spPr bwMode="auto">
          <a:xfrm>
            <a:off x="1043608" y="2276872"/>
            <a:ext cx="7272808" cy="476273"/>
          </a:xfrm>
          <a:prstGeom prst="rect">
            <a:avLst/>
          </a:prstGeom>
          <a:noFill/>
          <a:ln w="9525">
            <a:noFill/>
            <a:miter lim="800000"/>
            <a:headEnd/>
            <a:tailEnd/>
          </a:ln>
        </p:spPr>
      </p:pic>
    </p:spTree>
  </p:cSld>
  <p:clrMapOvr>
    <a:masterClrMapping/>
  </p:clrMapOvr>
  <p:transition>
    <p:pull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764704"/>
                <a:ext cx="8229600" cy="5760640"/>
              </a:xfrm>
            </p:spPr>
            <p:txBody>
              <a:bodyPr>
                <a:normAutofit/>
              </a:bodyPr>
              <a:lstStyle/>
              <a:p>
                <a:r>
                  <a:rPr lang="en-IN" sz="2000" dirty="0">
                    <a:latin typeface="Times New Roman" pitchFamily="18" charset="0"/>
                    <a:cs typeface="Times New Roman" pitchFamily="18" charset="0"/>
                  </a:rPr>
                  <a:t>The cooling range or simply range (R) is defined as the difference in temperatures of </a:t>
                </a:r>
                <a:r>
                  <a:rPr lang="en-IN" sz="2000" b="1" dirty="0">
                    <a:solidFill>
                      <a:srgbClr val="FF0000"/>
                    </a:solidFill>
                    <a:latin typeface="Times New Roman" pitchFamily="18" charset="0"/>
                    <a:cs typeface="Times New Roman" pitchFamily="18" charset="0"/>
                  </a:rPr>
                  <a:t>the incoming warm water (t</a:t>
                </a:r>
                <a:r>
                  <a:rPr lang="en-IN" sz="1400" b="1" dirty="0">
                    <a:solidFill>
                      <a:srgbClr val="FF0000"/>
                    </a:solidFill>
                    <a:latin typeface="Times New Roman" pitchFamily="18" charset="0"/>
                    <a:cs typeface="Times New Roman" pitchFamily="18" charset="0"/>
                  </a:rPr>
                  <a:t>C</a:t>
                </a:r>
                <a:r>
                  <a:rPr lang="en-IN" sz="1000" b="1" dirty="0">
                    <a:solidFill>
                      <a:srgbClr val="FF0000"/>
                    </a:solidFill>
                    <a:latin typeface="Times New Roman" pitchFamily="18" charset="0"/>
                    <a:cs typeface="Times New Roman" pitchFamily="18" charset="0"/>
                  </a:rPr>
                  <a:t>1</a:t>
                </a:r>
                <a:r>
                  <a:rPr lang="en-IN" sz="2000" b="1" dirty="0">
                    <a:solidFill>
                      <a:srgbClr val="FF0000"/>
                    </a:solidFill>
                    <a:latin typeface="Times New Roman" pitchFamily="18" charset="0"/>
                    <a:cs typeface="Times New Roman" pitchFamily="18" charset="0"/>
                  </a:rPr>
                  <a:t>) and the exiting cooled water (t</a:t>
                </a:r>
                <a:r>
                  <a:rPr lang="en-IN" sz="1400" b="1" dirty="0">
                    <a:solidFill>
                      <a:srgbClr val="FF0000"/>
                    </a:solidFill>
                    <a:latin typeface="Times New Roman" pitchFamily="18" charset="0"/>
                    <a:cs typeface="Times New Roman" pitchFamily="18" charset="0"/>
                  </a:rPr>
                  <a:t>C</a:t>
                </a:r>
                <a:r>
                  <a:rPr lang="en-IN" sz="1000" b="1" dirty="0">
                    <a:solidFill>
                      <a:srgbClr val="FF0000"/>
                    </a:solidFill>
                    <a:latin typeface="Times New Roman" pitchFamily="18" charset="0"/>
                    <a:cs typeface="Times New Roman" pitchFamily="18" charset="0"/>
                  </a:rPr>
                  <a:t>2</a:t>
                </a:r>
                <a:r>
                  <a:rPr lang="en-IN" sz="2000" b="1" dirty="0">
                    <a:solidFill>
                      <a:srgbClr val="FF0000"/>
                    </a:solidFill>
                    <a:latin typeface="Times New Roman" pitchFamily="18" charset="0"/>
                    <a:cs typeface="Times New Roman" pitchFamily="18" charset="0"/>
                  </a:rPr>
                  <a:t>), or</a:t>
                </a:r>
                <a:endParaRPr lang="en-IN" sz="2800" b="0" i="1" dirty="0">
                  <a:latin typeface="Cambria Math" panose="02040503050406030204" pitchFamily="18" charset="0"/>
                  <a:cs typeface="Times New Roman" pitchFamily="18" charset="0"/>
                </a:endParaRPr>
              </a:p>
              <a:p>
                <a:pPr marL="0" indent="0">
                  <a:spcBef>
                    <a:spcPts val="0"/>
                  </a:spcBef>
                  <a:buNone/>
                </a:pPr>
                <a:endParaRPr lang="en-IN" sz="2800" b="0" i="1" dirty="0">
                  <a:latin typeface="Cambria Math" panose="02040503050406030204"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cs typeface="Times New Roman" pitchFamily="18" charset="0"/>
                        </a:rPr>
                        <m:t>𝑅</m:t>
                      </m:r>
                      <m:r>
                        <a:rPr lang="en-IN" sz="2800" b="0" i="1" smtClean="0">
                          <a:latin typeface="Cambria Math" panose="02040503050406030204" pitchFamily="18" charset="0"/>
                          <a:cs typeface="Times New Roman" pitchFamily="18" charset="0"/>
                        </a:rPr>
                        <m:t>= </m:t>
                      </m:r>
                      <m:sSub>
                        <m:sSubPr>
                          <m:ctrlPr>
                            <a:rPr lang="en-IN" sz="2800" b="0" i="1" smtClean="0">
                              <a:latin typeface="Cambria Math" panose="02040503050406030204" pitchFamily="18" charset="0"/>
                              <a:cs typeface="Times New Roman" pitchFamily="18" charset="0"/>
                            </a:rPr>
                          </m:ctrlPr>
                        </m:sSubPr>
                        <m:e>
                          <m:r>
                            <a:rPr lang="en-IN" sz="2800" b="0" i="1" smtClean="0">
                              <a:latin typeface="Cambria Math" panose="02040503050406030204" pitchFamily="18" charset="0"/>
                              <a:cs typeface="Times New Roman" pitchFamily="18" charset="0"/>
                            </a:rPr>
                            <m:t>𝑡</m:t>
                          </m:r>
                        </m:e>
                        <m:sub>
                          <m:r>
                            <a:rPr lang="en-IN" sz="2800" b="0" i="1" smtClean="0">
                              <a:latin typeface="Cambria Math" panose="02040503050406030204" pitchFamily="18" charset="0"/>
                              <a:cs typeface="Times New Roman" pitchFamily="18" charset="0"/>
                            </a:rPr>
                            <m:t>𝑐</m:t>
                          </m:r>
                          <m:r>
                            <a:rPr lang="en-IN" sz="2800" b="0" i="1" smtClean="0">
                              <a:latin typeface="Cambria Math" panose="02040503050406030204" pitchFamily="18" charset="0"/>
                              <a:cs typeface="Times New Roman" pitchFamily="18" charset="0"/>
                            </a:rPr>
                            <m:t>1</m:t>
                          </m:r>
                        </m:sub>
                      </m:sSub>
                      <m:r>
                        <a:rPr lang="en-IN" sz="2800" b="0" i="1" smtClean="0">
                          <a:latin typeface="Cambria Math" panose="02040503050406030204" pitchFamily="18" charset="0"/>
                          <a:cs typeface="Times New Roman" pitchFamily="18" charset="0"/>
                        </a:rPr>
                        <m:t>−</m:t>
                      </m:r>
                      <m:sSub>
                        <m:sSubPr>
                          <m:ctrlPr>
                            <a:rPr lang="en-IN" sz="2800" b="0" i="1" smtClean="0">
                              <a:latin typeface="Cambria Math" panose="02040503050406030204" pitchFamily="18" charset="0"/>
                              <a:cs typeface="Times New Roman" pitchFamily="18" charset="0"/>
                            </a:rPr>
                          </m:ctrlPr>
                        </m:sSubPr>
                        <m:e>
                          <m:r>
                            <a:rPr lang="en-IN" sz="2800" b="0" i="1" smtClean="0">
                              <a:latin typeface="Cambria Math" panose="02040503050406030204" pitchFamily="18" charset="0"/>
                              <a:cs typeface="Times New Roman" pitchFamily="18" charset="0"/>
                            </a:rPr>
                            <m:t>𝑡</m:t>
                          </m:r>
                        </m:e>
                        <m:sub>
                          <m:r>
                            <a:rPr lang="en-IN" sz="2800" b="0" i="1" smtClean="0">
                              <a:latin typeface="Cambria Math" panose="02040503050406030204" pitchFamily="18" charset="0"/>
                              <a:cs typeface="Times New Roman" pitchFamily="18" charset="0"/>
                            </a:rPr>
                            <m:t>𝑐</m:t>
                          </m:r>
                          <m:r>
                            <a:rPr lang="en-IN" sz="2800" b="0" i="1" smtClean="0">
                              <a:latin typeface="Cambria Math" panose="02040503050406030204" pitchFamily="18" charset="0"/>
                              <a:cs typeface="Times New Roman" pitchFamily="18" charset="0"/>
                            </a:rPr>
                            <m:t>2</m:t>
                          </m:r>
                        </m:sub>
                      </m:sSub>
                    </m:oMath>
                  </m:oMathPara>
                </a14:m>
                <a:endParaRPr lang="en-IN"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It is the range by which warm water from the condenser is cooled. The range varies from 6 °C to 10 °C.</a:t>
                </a:r>
              </a:p>
              <a:p>
                <a:endParaRPr lang="en-US"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The cooling efficiency is defined as the ratio of </a:t>
                </a:r>
                <a:r>
                  <a:rPr lang="en-IN" sz="2000" b="1" dirty="0">
                    <a:solidFill>
                      <a:srgbClr val="FF0000"/>
                    </a:solidFill>
                    <a:latin typeface="Times New Roman" pitchFamily="18" charset="0"/>
                    <a:cs typeface="Times New Roman" pitchFamily="18" charset="0"/>
                  </a:rPr>
                  <a:t>the actual cooling of water to the maximum cooling possible,</a:t>
                </a:r>
                <a:r>
                  <a:rPr lang="en-IN" sz="2000" dirty="0">
                    <a:latin typeface="Times New Roman" pitchFamily="18" charset="0"/>
                    <a:cs typeface="Times New Roman" pitchFamily="18" charset="0"/>
                  </a:rPr>
                  <a:t> or</a:t>
                </a:r>
              </a:p>
              <a:p>
                <a:pPr marL="0" indent="0">
                  <a:buNone/>
                </a:pPr>
                <a:endParaRPr lang="en-IN" sz="20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764704"/>
                <a:ext cx="8229600" cy="5760640"/>
              </a:xfrm>
              <a:blipFill>
                <a:blip r:embed="rId2"/>
                <a:stretch>
                  <a:fillRect l="-667" t="-529"/>
                </a:stretch>
              </a:blipFill>
            </p:spPr>
            <p:txBody>
              <a:bodyPr/>
              <a:lstStyle/>
              <a:p>
                <a:r>
                  <a:rPr lang="en-IN">
                    <a:noFill/>
                  </a:rPr>
                  <a:t> </a:t>
                </a:r>
              </a:p>
            </p:txBody>
          </p:sp>
        </mc:Fallback>
      </mc:AlternateContent>
      <p:pic>
        <p:nvPicPr>
          <p:cNvPr id="14338" name="Picture 2"/>
          <p:cNvPicPr>
            <a:picLocks noChangeAspect="1" noChangeArrowheads="1"/>
          </p:cNvPicPr>
          <p:nvPr/>
        </p:nvPicPr>
        <p:blipFill>
          <a:blip r:embed="rId3" cstate="print"/>
          <a:srcRect/>
          <a:stretch>
            <a:fillRect/>
          </a:stretch>
        </p:blipFill>
        <p:spPr bwMode="auto">
          <a:xfrm>
            <a:off x="714197" y="5085184"/>
            <a:ext cx="7715605" cy="901824"/>
          </a:xfrm>
          <a:prstGeom prst="rect">
            <a:avLst/>
          </a:prstGeom>
          <a:noFill/>
          <a:ln w="9525">
            <a:noFill/>
            <a:miter lim="800000"/>
            <a:headEnd/>
            <a:tailEnd/>
          </a:ln>
        </p:spPr>
      </p:pic>
    </p:spTree>
  </p:cSld>
  <p:clrMapOvr>
    <a:masterClrMapping/>
  </p:clrMapOvr>
  <p:transition>
    <p:pull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60640"/>
          </a:xfrm>
        </p:spPr>
        <p:txBody>
          <a:bodyPr>
            <a:normAutofit/>
          </a:bodyPr>
          <a:lstStyle/>
          <a:p>
            <a:pPr algn="just">
              <a:spcAft>
                <a:spcPts val="1200"/>
              </a:spcAft>
            </a:pPr>
            <a:r>
              <a:rPr lang="en-IN" sz="2000" dirty="0">
                <a:latin typeface="Times New Roman" pitchFamily="18" charset="0"/>
                <a:cs typeface="Times New Roman" pitchFamily="18" charset="0"/>
              </a:rPr>
              <a:t>The approach, range and cooling efficiency are the performance parameters of cooling towers.</a:t>
            </a:r>
          </a:p>
          <a:p>
            <a:pPr algn="just">
              <a:spcAft>
                <a:spcPts val="1200"/>
              </a:spcAft>
            </a:pPr>
            <a:r>
              <a:rPr lang="en-IN" sz="2000" dirty="0">
                <a:latin typeface="Times New Roman" pitchFamily="18" charset="0"/>
                <a:cs typeface="Times New Roman" pitchFamily="18" charset="0"/>
              </a:rPr>
              <a:t>Wet cooling towers can be either mechanical draught or natural draught cooling towers. </a:t>
            </a:r>
          </a:p>
          <a:p>
            <a:pPr algn="just">
              <a:spcAft>
                <a:spcPts val="1200"/>
              </a:spcAft>
              <a:buNone/>
            </a:pPr>
            <a:endParaRPr lang="en-IN" sz="2400" b="1" dirty="0">
              <a:solidFill>
                <a:srgbClr val="FF0000"/>
              </a:solidFill>
              <a:latin typeface="Times New Roman" pitchFamily="18" charset="0"/>
              <a:cs typeface="Times New Roman" pitchFamily="18" charset="0"/>
            </a:endParaRPr>
          </a:p>
          <a:p>
            <a:pPr algn="just">
              <a:spcAft>
                <a:spcPts val="1200"/>
              </a:spcAft>
              <a:buNone/>
            </a:pPr>
            <a:r>
              <a:rPr lang="en-IN" sz="2400" b="1" dirty="0">
                <a:solidFill>
                  <a:srgbClr val="FF0000"/>
                </a:solidFill>
                <a:latin typeface="Times New Roman" pitchFamily="18" charset="0"/>
                <a:cs typeface="Times New Roman" pitchFamily="18" charset="0"/>
              </a:rPr>
              <a:t>MECHANICAL DRAUGHT</a:t>
            </a:r>
          </a:p>
          <a:p>
            <a:pPr algn="just">
              <a:spcAft>
                <a:spcPts val="1200"/>
              </a:spcAft>
            </a:pPr>
            <a:r>
              <a:rPr lang="en-IN" sz="2000" dirty="0">
                <a:latin typeface="Times New Roman" pitchFamily="18" charset="0"/>
                <a:cs typeface="Times New Roman" pitchFamily="18" charset="0"/>
              </a:rPr>
              <a:t>In mechanical draught cooling towers, air is moved through the fill by one or more fans driven by motors. </a:t>
            </a:r>
          </a:p>
          <a:p>
            <a:pPr algn="just">
              <a:spcAft>
                <a:spcPts val="1200"/>
              </a:spcAft>
            </a:pPr>
            <a:r>
              <a:rPr lang="en-IN" sz="2000" dirty="0">
                <a:latin typeface="Times New Roman" pitchFamily="18" charset="0"/>
                <a:cs typeface="Times New Roman" pitchFamily="18" charset="0"/>
              </a:rPr>
              <a:t>As in steam generators, the fans could be of the forced draught (FD) type or induced draught (ID) type. </a:t>
            </a:r>
          </a:p>
        </p:txBody>
      </p:sp>
    </p:spTree>
  </p:cSld>
  <p:clrMapOvr>
    <a:masterClrMapping/>
  </p:clrMapOvr>
  <p:transition>
    <p:pull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normAutofit/>
          </a:bodyPr>
          <a:lstStyle/>
          <a:p>
            <a:pPr marL="0" indent="0">
              <a:spcAft>
                <a:spcPts val="1200"/>
              </a:spcAft>
              <a:buNone/>
            </a:pPr>
            <a:r>
              <a:rPr lang="en-IN" sz="2400" b="1" dirty="0">
                <a:latin typeface="Times New Roman" pitchFamily="18" charset="0"/>
                <a:cs typeface="Times New Roman" pitchFamily="18" charset="0"/>
              </a:rPr>
              <a:t>FORCED DRAUGHT COOLING TOWERS.</a:t>
            </a:r>
            <a:endParaRPr lang="en-IN" sz="2400" dirty="0">
              <a:latin typeface="Times New Roman" pitchFamily="18" charset="0"/>
              <a:cs typeface="Times New Roman" pitchFamily="18" charset="0"/>
            </a:endParaRPr>
          </a:p>
          <a:p>
            <a:pPr>
              <a:spcAft>
                <a:spcPts val="1200"/>
              </a:spcAft>
            </a:pPr>
            <a:r>
              <a:rPr lang="en-IN" sz="2400" dirty="0">
                <a:latin typeface="Times New Roman" pitchFamily="18" charset="0"/>
                <a:cs typeface="Times New Roman" pitchFamily="18" charset="0"/>
              </a:rPr>
              <a:t>The FD fan is mounted on the lower side of the tower (Fig. 8.19 b). </a:t>
            </a:r>
          </a:p>
          <a:p>
            <a:pPr>
              <a:spcAft>
                <a:spcPts val="1200"/>
              </a:spcAft>
            </a:pPr>
            <a:r>
              <a:rPr lang="en-IN" sz="2400" dirty="0">
                <a:latin typeface="Times New Roman" pitchFamily="18" charset="0"/>
                <a:cs typeface="Times New Roman" pitchFamily="18" charset="0"/>
              </a:rPr>
              <a:t>Since it operates on cooler air, it consumes less power.</a:t>
            </a:r>
          </a:p>
          <a:p>
            <a:pPr>
              <a:spcAft>
                <a:spcPts val="1200"/>
              </a:spcAft>
            </a:pPr>
            <a:r>
              <a:rPr lang="en-IN" sz="2400" dirty="0">
                <a:latin typeface="Times New Roman" pitchFamily="18" charset="0"/>
                <a:cs typeface="Times New Roman" pitchFamily="18" charset="0"/>
              </a:rPr>
              <a:t>However, it has the disadvantages of</a:t>
            </a:r>
          </a:p>
          <a:p>
            <a:pPr>
              <a:spcAft>
                <a:spcPts val="1200"/>
              </a:spcAft>
              <a:buNone/>
            </a:pPr>
            <a:r>
              <a:rPr lang="en-IN" sz="2400" dirty="0">
                <a:latin typeface="Times New Roman" pitchFamily="18" charset="0"/>
                <a:cs typeface="Times New Roman" pitchFamily="18" charset="0"/>
              </a:rPr>
              <a:t>	(a) air distribution problems in the fill, often causing </a:t>
            </a:r>
            <a:r>
              <a:rPr lang="en-IN" sz="2400" dirty="0" err="1">
                <a:latin typeface="Times New Roman" pitchFamily="18" charset="0"/>
                <a:cs typeface="Times New Roman" pitchFamily="18" charset="0"/>
              </a:rPr>
              <a:t>channeling</a:t>
            </a:r>
            <a:r>
              <a:rPr lang="en-IN" sz="2400" dirty="0">
                <a:latin typeface="Times New Roman" pitchFamily="18" charset="0"/>
                <a:cs typeface="Times New Roman" pitchFamily="18" charset="0"/>
              </a:rPr>
              <a:t> of air flowing through paths of less flow resistance,</a:t>
            </a:r>
          </a:p>
          <a:p>
            <a:pPr>
              <a:spcAft>
                <a:spcPts val="1200"/>
              </a:spcAft>
              <a:buNone/>
            </a:pPr>
            <a:r>
              <a:rPr lang="en-IN" sz="2400" dirty="0">
                <a:latin typeface="Times New Roman" pitchFamily="18" charset="0"/>
                <a:cs typeface="Times New Roman" pitchFamily="18" charset="0"/>
              </a:rPr>
              <a:t>	 (b) leakage and </a:t>
            </a:r>
          </a:p>
          <a:p>
            <a:pPr>
              <a:spcAft>
                <a:spcPts val="1200"/>
              </a:spcAft>
              <a:buNone/>
            </a:pPr>
            <a:r>
              <a:rPr lang="en-IN" sz="2400" dirty="0">
                <a:latin typeface="Times New Roman" pitchFamily="18" charset="0"/>
                <a:cs typeface="Times New Roman" pitchFamily="18" charset="0"/>
              </a:rPr>
              <a:t>	 (c) recirculation of the hot and moist air back to the tower.</a:t>
            </a:r>
          </a:p>
          <a:p>
            <a:endParaRPr lang="en-IN" sz="2400" dirty="0"/>
          </a:p>
        </p:txBody>
      </p:sp>
    </p:spTree>
  </p:cSld>
  <p:clrMapOvr>
    <a:masterClrMapping/>
  </p:clrMapOvr>
  <p:transition>
    <p:pull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539552" y="620688"/>
            <a:ext cx="8106792" cy="5184576"/>
          </a:xfrm>
          <a:prstGeom prst="rect">
            <a:avLst/>
          </a:prstGeom>
          <a:noFill/>
          <a:ln w="9525">
            <a:noFill/>
            <a:miter lim="800000"/>
            <a:headEnd/>
            <a:tailEnd/>
          </a:ln>
        </p:spPr>
      </p:pic>
    </p:spTree>
  </p:cSld>
  <p:clrMapOvr>
    <a:masterClrMapping/>
  </p:clrMapOvr>
  <p:transition>
    <p:pull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857403"/>
          </a:xfrm>
        </p:spPr>
        <p:txBody>
          <a:bodyPr>
            <a:normAutofit/>
          </a:bodyPr>
          <a:lstStyle/>
          <a:p>
            <a:pPr algn="just"/>
            <a:r>
              <a:rPr lang="en-IN" sz="2000" dirty="0">
                <a:latin typeface="Times New Roman" pitchFamily="18" charset="0"/>
                <a:cs typeface="Times New Roman" pitchFamily="18" charset="0"/>
              </a:rPr>
              <a:t>A condenser by lowering the back pressure, say, from 1.013 to 0.074 bar, thus increases the plant efficiency and reduces the steam flow for a given output. </a:t>
            </a:r>
          </a:p>
          <a:p>
            <a:pPr algn="just"/>
            <a:r>
              <a:rPr lang="en-IN" sz="2000" dirty="0">
                <a:latin typeface="Times New Roman" pitchFamily="18" charset="0"/>
                <a:cs typeface="Times New Roman" pitchFamily="18" charset="0"/>
              </a:rPr>
              <a:t>The lower the pressure, the greater the output and efficiency. </a:t>
            </a:r>
          </a:p>
          <a:p>
            <a:pPr algn="just"/>
            <a:r>
              <a:rPr lang="en-IN" sz="2000" dirty="0">
                <a:latin typeface="Times New Roman" pitchFamily="18" charset="0"/>
                <a:cs typeface="Times New Roman" pitchFamily="18" charset="0"/>
              </a:rPr>
              <a:t>Hence, it is important to use the lowest possible cooling water temperature. </a:t>
            </a:r>
          </a:p>
          <a:p>
            <a:pPr algn="just"/>
            <a:r>
              <a:rPr lang="en-IN" sz="2000" dirty="0">
                <a:latin typeface="Times New Roman" pitchFamily="18" charset="0"/>
                <a:cs typeface="Times New Roman" pitchFamily="18" charset="0"/>
              </a:rPr>
              <a:t>This restricts the temperature rise of cooling water in the condenser tubes to 5–8 °C so that the tube outer surface temperature remains low and consequently, the condensing steam temperature is low and vacuum is high. </a:t>
            </a:r>
          </a:p>
          <a:p>
            <a:pPr algn="just">
              <a:buNone/>
            </a:pPr>
            <a:endParaRPr lang="en-IN" sz="2000" b="1" dirty="0">
              <a:latin typeface="Times New Roman" pitchFamily="18" charset="0"/>
              <a:cs typeface="Times New Roman" pitchFamily="18" charset="0"/>
            </a:endParaRPr>
          </a:p>
          <a:p>
            <a:pPr algn="just">
              <a:buNone/>
            </a:pPr>
            <a:r>
              <a:rPr lang="en-IN" sz="2000" b="1" dirty="0">
                <a:latin typeface="Times New Roman" pitchFamily="18" charset="0"/>
                <a:cs typeface="Times New Roman" pitchFamily="18" charset="0"/>
              </a:rPr>
              <a:t>2. To recover high quality </a:t>
            </a:r>
            <a:r>
              <a:rPr lang="en-IN" sz="2000" b="1" dirty="0" err="1">
                <a:latin typeface="Times New Roman" pitchFamily="18" charset="0"/>
                <a:cs typeface="Times New Roman" pitchFamily="18" charset="0"/>
              </a:rPr>
              <a:t>feedwater</a:t>
            </a:r>
            <a:r>
              <a:rPr lang="en-IN" sz="2000" b="1" dirty="0">
                <a:latin typeface="Times New Roman" pitchFamily="18" charset="0"/>
                <a:cs typeface="Times New Roman" pitchFamily="18" charset="0"/>
              </a:rPr>
              <a:t> in the form of condensate and feed it back to the steam generator without any further treatment.</a:t>
            </a:r>
          </a:p>
          <a:p>
            <a:pPr algn="just"/>
            <a:r>
              <a:rPr lang="en-IN" sz="2000" dirty="0">
                <a:latin typeface="Times New Roman" pitchFamily="18" charset="0"/>
                <a:cs typeface="Times New Roman" pitchFamily="18" charset="0"/>
              </a:rPr>
              <a:t>As a result, only the makeup water to replenish the water losses in the cyclic plant needs be treated.</a:t>
            </a:r>
          </a:p>
          <a:p>
            <a:pPr algn="just"/>
            <a:endParaRPr lang="en-IN" sz="2000" dirty="0"/>
          </a:p>
        </p:txBody>
      </p:sp>
    </p:spTree>
  </p:cSld>
  <p:clrMapOvr>
    <a:masterClrMapping/>
  </p:clrMapOvr>
  <p:transition>
    <p:pull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EA0A116-726B-ED07-FEFC-CED53F38FC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980727"/>
            <a:ext cx="7200800" cy="54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20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408712"/>
          </a:xfrm>
        </p:spPr>
        <p:txBody>
          <a:bodyPr>
            <a:noAutofit/>
          </a:bodyPr>
          <a:lstStyle/>
          <a:p>
            <a:pPr marL="0" indent="0" algn="just">
              <a:spcAft>
                <a:spcPts val="1200"/>
              </a:spcAft>
              <a:buNone/>
            </a:pPr>
            <a:r>
              <a:rPr lang="en-IN" sz="2000" b="1" dirty="0">
                <a:latin typeface="Times New Roman" pitchFamily="18" charset="0"/>
                <a:cs typeface="Times New Roman" pitchFamily="18" charset="0"/>
              </a:rPr>
              <a:t>INDUCED DRAUGHT COOLING TOWERS.</a:t>
            </a:r>
            <a:endParaRPr lang="en-IN" sz="2000" dirty="0">
              <a:latin typeface="Times New Roman" pitchFamily="18" charset="0"/>
              <a:cs typeface="Times New Roman" pitchFamily="18" charset="0"/>
            </a:endParaRPr>
          </a:p>
          <a:p>
            <a:pPr algn="just">
              <a:spcAft>
                <a:spcPts val="1200"/>
              </a:spcAft>
            </a:pPr>
            <a:r>
              <a:rPr lang="en-IN" sz="2000" dirty="0">
                <a:latin typeface="Times New Roman" pitchFamily="18" charset="0"/>
                <a:cs typeface="Times New Roman" pitchFamily="18" charset="0"/>
              </a:rPr>
              <a:t>Most of the mechanical draught cooling towers for utility applications are of the induced draught type.</a:t>
            </a:r>
          </a:p>
          <a:p>
            <a:pPr algn="just">
              <a:spcAft>
                <a:spcPts val="1200"/>
              </a:spcAft>
            </a:pPr>
            <a:r>
              <a:rPr lang="en-IN" sz="2000" dirty="0">
                <a:latin typeface="Times New Roman" pitchFamily="18" charset="0"/>
                <a:cs typeface="Times New Roman" pitchFamily="18" charset="0"/>
              </a:rPr>
              <a:t> The ID fan is located at the top of the tower Fig. 8.19(a).</a:t>
            </a:r>
          </a:p>
          <a:p>
            <a:pPr algn="just">
              <a:spcAft>
                <a:spcPts val="1200"/>
              </a:spcAft>
            </a:pPr>
            <a:r>
              <a:rPr lang="en-IN" sz="2000" dirty="0">
                <a:latin typeface="Times New Roman" pitchFamily="18" charset="0"/>
                <a:cs typeface="Times New Roman" pitchFamily="18" charset="0"/>
              </a:rPr>
              <a:t>Air enters the sides of the tower through large openings at low velocity and passes through the fill. </a:t>
            </a:r>
          </a:p>
          <a:p>
            <a:pPr algn="just">
              <a:spcAft>
                <a:spcPts val="1200"/>
              </a:spcAft>
            </a:pPr>
            <a:r>
              <a:rPr lang="en-IN" sz="2000" dirty="0">
                <a:latin typeface="Times New Roman" pitchFamily="18" charset="0"/>
                <a:cs typeface="Times New Roman" pitchFamily="18" charset="0"/>
              </a:rPr>
              <a:t>Hot humid air is exhausted by the fan at the top to the atmosphere.</a:t>
            </a:r>
          </a:p>
          <a:p>
            <a:pPr algn="just">
              <a:spcAft>
                <a:spcPts val="1200"/>
              </a:spcAft>
            </a:pPr>
            <a:r>
              <a:rPr lang="en-IN" sz="2000" dirty="0">
                <a:latin typeface="Times New Roman" pitchFamily="18" charset="0"/>
                <a:cs typeface="Times New Roman" pitchFamily="18" charset="0"/>
              </a:rPr>
              <a:t>It maintains the tower at a negative pressure thereby reducing leakage.</a:t>
            </a:r>
          </a:p>
          <a:p>
            <a:pPr algn="just">
              <a:spcAft>
                <a:spcPts val="1200"/>
              </a:spcAft>
            </a:pPr>
            <a:r>
              <a:rPr lang="en-IN" sz="2000" dirty="0">
                <a:latin typeface="Times New Roman" pitchFamily="18" charset="0"/>
                <a:cs typeface="Times New Roman" pitchFamily="18" charset="0"/>
              </a:rPr>
              <a:t> The ID fans are large, having 0.6 to 10 m in diameter. </a:t>
            </a:r>
          </a:p>
          <a:p>
            <a:pPr algn="just">
              <a:spcAft>
                <a:spcPts val="1200"/>
              </a:spcAft>
            </a:pPr>
            <a:r>
              <a:rPr lang="en-IN" sz="2000" dirty="0">
                <a:latin typeface="Times New Roman" pitchFamily="18" charset="0"/>
                <a:cs typeface="Times New Roman" pitchFamily="18" charset="0"/>
              </a:rPr>
              <a:t>They are driven by electric motors at low speeds through reduction gearing.</a:t>
            </a:r>
          </a:p>
          <a:p>
            <a:pPr algn="just">
              <a:spcAft>
                <a:spcPts val="1200"/>
              </a:spcAft>
            </a:pPr>
            <a:r>
              <a:rPr lang="en-IN" sz="2000" dirty="0">
                <a:latin typeface="Times New Roman" pitchFamily="18" charset="0"/>
                <a:cs typeface="Times New Roman" pitchFamily="18" charset="0"/>
              </a:rPr>
              <a:t> They are of the propeller type which deliver large volume flow of air at lower static pressures. </a:t>
            </a:r>
          </a:p>
          <a:p>
            <a:pPr algn="just">
              <a:spcAft>
                <a:spcPts val="1200"/>
              </a:spcAft>
            </a:pPr>
            <a:r>
              <a:rPr lang="en-IN" sz="2000" dirty="0">
                <a:latin typeface="Times New Roman" pitchFamily="18" charset="0"/>
                <a:cs typeface="Times New Roman" pitchFamily="18" charset="0"/>
              </a:rPr>
              <a:t>The blades are usually made of cast aluminium, stainless steel, or fibre glass so as to protect them from corrosion.</a:t>
            </a:r>
          </a:p>
          <a:p>
            <a:pPr algn="just"/>
            <a:endParaRPr lang="en-US" sz="2000" dirty="0">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spTree>
  </p:cSld>
  <p:clrMapOvr>
    <a:masterClrMapping/>
  </p:clrMapOvr>
  <p:transition>
    <p:pull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normAutofit/>
          </a:bodyPr>
          <a:lstStyle/>
          <a:p>
            <a:pPr algn="just">
              <a:spcAft>
                <a:spcPts val="1200"/>
              </a:spcAft>
            </a:pPr>
            <a:r>
              <a:rPr lang="en-IN" sz="2000" dirty="0">
                <a:latin typeface="Times New Roman" pitchFamily="18" charset="0"/>
                <a:cs typeface="Times New Roman" pitchFamily="18" charset="0"/>
              </a:rPr>
              <a:t>The air flow into the tower is more or less horizontal.</a:t>
            </a:r>
          </a:p>
          <a:p>
            <a:pPr algn="just">
              <a:spcAft>
                <a:spcPts val="1200"/>
              </a:spcAft>
            </a:pPr>
            <a:r>
              <a:rPr lang="en-IN" sz="2000" dirty="0">
                <a:latin typeface="Times New Roman" pitchFamily="18" charset="0"/>
                <a:cs typeface="Times New Roman" pitchFamily="18" charset="0"/>
              </a:rPr>
              <a:t> However, in the fill the flow can be horizontal or vertical, in which case it is either a cross-flow or a counter-flow cooling tower (Figs 8.20 and 8.21).</a:t>
            </a:r>
          </a:p>
          <a:p>
            <a:pPr algn="just">
              <a:spcAft>
                <a:spcPts val="1200"/>
              </a:spcAft>
            </a:pPr>
            <a:r>
              <a:rPr lang="en-IN" sz="2000" dirty="0">
                <a:latin typeface="Times New Roman" pitchFamily="18" charset="0"/>
                <a:cs typeface="Times New Roman" pitchFamily="18" charset="0"/>
              </a:rPr>
              <a:t>The main advantages of mechanical draught cooling towers are:</a:t>
            </a:r>
          </a:p>
          <a:p>
            <a:pPr algn="just">
              <a:spcAft>
                <a:spcPts val="1200"/>
              </a:spcAft>
              <a:buNone/>
            </a:pPr>
            <a:r>
              <a:rPr lang="en-IN" sz="2000" dirty="0">
                <a:latin typeface="Times New Roman" pitchFamily="18" charset="0"/>
                <a:cs typeface="Times New Roman" pitchFamily="18" charset="0"/>
              </a:rPr>
              <a:t>	1. Low capital and construction costs,</a:t>
            </a:r>
          </a:p>
          <a:p>
            <a:pPr algn="just">
              <a:spcAft>
                <a:spcPts val="1200"/>
              </a:spcAft>
              <a:buNone/>
            </a:pPr>
            <a:r>
              <a:rPr lang="en-IN" sz="2000" dirty="0">
                <a:latin typeface="Times New Roman" pitchFamily="18" charset="0"/>
                <a:cs typeface="Times New Roman" pitchFamily="18" charset="0"/>
              </a:rPr>
              <a:t>	2. Assured supply of the required quantity of air at all loads and climatic conditions,</a:t>
            </a:r>
          </a:p>
          <a:p>
            <a:pPr algn="just">
              <a:spcAft>
                <a:spcPts val="1200"/>
              </a:spcAft>
              <a:buNone/>
            </a:pPr>
            <a:r>
              <a:rPr lang="en-IN" sz="2000" dirty="0">
                <a:latin typeface="Times New Roman" pitchFamily="18" charset="0"/>
                <a:cs typeface="Times New Roman" pitchFamily="18" charset="0"/>
              </a:rPr>
              <a:t>	3. Small physical structure.</a:t>
            </a:r>
          </a:p>
        </p:txBody>
      </p:sp>
    </p:spTree>
  </p:cSld>
  <p:clrMapOvr>
    <a:masterClrMapping/>
  </p:clrMapOvr>
  <p:transition>
    <p:pull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cstate="print"/>
          <a:srcRect/>
          <a:stretch>
            <a:fillRect/>
          </a:stretch>
        </p:blipFill>
        <p:spPr bwMode="auto">
          <a:xfrm>
            <a:off x="971600" y="908720"/>
            <a:ext cx="7062958" cy="5200699"/>
          </a:xfrm>
          <a:prstGeom prst="rect">
            <a:avLst/>
          </a:prstGeom>
          <a:noFill/>
          <a:ln w="9525">
            <a:noFill/>
            <a:miter lim="800000"/>
            <a:headEnd/>
            <a:tailEnd/>
          </a:ln>
        </p:spPr>
      </p:pic>
    </p:spTree>
  </p:cSld>
  <p:clrMapOvr>
    <a:masterClrMapping/>
  </p:clrMapOvr>
  <p:transition>
    <p:pull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srcRect/>
          <a:stretch>
            <a:fillRect/>
          </a:stretch>
        </p:blipFill>
        <p:spPr bwMode="auto">
          <a:xfrm>
            <a:off x="899592" y="692696"/>
            <a:ext cx="7661651" cy="5472608"/>
          </a:xfrm>
          <a:prstGeom prst="rect">
            <a:avLst/>
          </a:prstGeom>
          <a:noFill/>
          <a:ln w="9525">
            <a:noFill/>
            <a:miter lim="800000"/>
            <a:headEnd/>
            <a:tailEnd/>
          </a:ln>
        </p:spPr>
      </p:pic>
    </p:spTree>
  </p:cSld>
  <p:clrMapOvr>
    <a:masterClrMapping/>
  </p:clrMapOvr>
  <p:transition>
    <p:pull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404664"/>
                <a:ext cx="8229600" cy="5721499"/>
              </a:xfrm>
            </p:spPr>
            <p:txBody>
              <a:bodyPr>
                <a:normAutofit/>
              </a:bodyPr>
              <a:lstStyle/>
              <a:p>
                <a:pPr algn="just">
                  <a:buNone/>
                </a:pPr>
                <a:r>
                  <a:rPr lang="en-IN" sz="2000" b="1" dirty="0">
                    <a:solidFill>
                      <a:srgbClr val="FF0000"/>
                    </a:solidFill>
                    <a:latin typeface="Times New Roman" pitchFamily="18" charset="0"/>
                    <a:cs typeface="Times New Roman" pitchFamily="18" charset="0"/>
                  </a:rPr>
                  <a:t>NATURAL DRAUGHT COOLING TOWERS.</a:t>
                </a:r>
              </a:p>
              <a:p>
                <a:pPr algn="just">
                  <a:buNone/>
                </a:pPr>
                <a:endParaRPr lang="en-IN" sz="2000" b="1" dirty="0">
                  <a:solidFill>
                    <a:srgbClr val="FF0000"/>
                  </a:solidFill>
                  <a:latin typeface="Times New Roman" pitchFamily="18" charset="0"/>
                  <a:cs typeface="Times New Roman" pitchFamily="18" charset="0"/>
                </a:endParaRPr>
              </a:p>
              <a:p>
                <a:pPr algn="just">
                  <a:spcBef>
                    <a:spcPts val="0"/>
                  </a:spcBef>
                  <a:spcAft>
                    <a:spcPts val="1200"/>
                  </a:spcAft>
                </a:pPr>
                <a:r>
                  <a:rPr lang="en-IN" sz="2000" dirty="0">
                    <a:latin typeface="Times New Roman" pitchFamily="18" charset="0"/>
                    <a:cs typeface="Times New Roman" pitchFamily="18" charset="0"/>
                  </a:rPr>
                  <a:t>In natural draught cooling towers, the flow of air occurs due to the natural pressure head caused by the difference in density between the cold outside air and the hot humid air inside [Fig. 8.22(a) and (b)].</a:t>
                </a:r>
              </a:p>
              <a:p>
                <a:pPr algn="just">
                  <a:spcBef>
                    <a:spcPts val="0"/>
                  </a:spcBef>
                  <a:spcAft>
                    <a:spcPts val="1200"/>
                  </a:spcAft>
                </a:pPr>
                <a:r>
                  <a:rPr lang="en-IN" sz="2000" dirty="0">
                    <a:latin typeface="Times New Roman" pitchFamily="18" charset="0"/>
                    <a:cs typeface="Times New Roman" pitchFamily="18" charset="0"/>
                  </a:rPr>
                  <a:t> Thus, the pressure head developed is</a:t>
                </a:r>
              </a:p>
              <a:p>
                <a:pPr marL="0" indent="0" algn="just">
                  <a:spcBef>
                    <a:spcPts val="0"/>
                  </a:spcBef>
                  <a:spcAft>
                    <a:spcPts val="1200"/>
                  </a:spcAft>
                  <a:buNone/>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cs typeface="Times New Roman" pitchFamily="18" charset="0"/>
                            </a:rPr>
                          </m:ctrlPr>
                        </m:sSubPr>
                        <m:e>
                          <m:r>
                            <m:rPr>
                              <m:sty m:val="p"/>
                            </m:rPr>
                            <a:rPr lang="el-GR" sz="2000" i="1">
                              <a:latin typeface="Cambria Math" panose="02040503050406030204" pitchFamily="18" charset="0"/>
                              <a:ea typeface="Cambria Math" panose="02040503050406030204" pitchFamily="18" charset="0"/>
                              <a:cs typeface="Times New Roman" pitchFamily="18" charset="0"/>
                            </a:rPr>
                            <m:t>Δ</m:t>
                          </m:r>
                          <m:r>
                            <a:rPr lang="en-IN" sz="2000" b="0" i="1" smtClean="0">
                              <a:latin typeface="Cambria Math" panose="02040503050406030204" pitchFamily="18" charset="0"/>
                              <a:ea typeface="Cambria Math" panose="02040503050406030204" pitchFamily="18" charset="0"/>
                              <a:cs typeface="Times New Roman" pitchFamily="18" charset="0"/>
                            </a:rPr>
                            <m:t>𝑝</m:t>
                          </m:r>
                        </m:e>
                        <m:sub>
                          <m:r>
                            <a:rPr lang="en-IN" sz="2000" b="0" i="1" smtClean="0">
                              <a:latin typeface="Cambria Math" panose="02040503050406030204" pitchFamily="18" charset="0"/>
                              <a:cs typeface="Times New Roman" pitchFamily="18" charset="0"/>
                            </a:rPr>
                            <m:t>𝑑</m:t>
                          </m:r>
                        </m:sub>
                      </m:sSub>
                      <m:r>
                        <a:rPr lang="en-IN" sz="2000" b="0" i="1" smtClean="0">
                          <a:latin typeface="Cambria Math" panose="02040503050406030204" pitchFamily="18" charset="0"/>
                          <a:cs typeface="Times New Roman" pitchFamily="18" charset="0"/>
                        </a:rPr>
                        <m:t>=</m:t>
                      </m:r>
                      <m:d>
                        <m:dPr>
                          <m:ctrlPr>
                            <a:rPr lang="en-IN" sz="2000" b="0" i="1" smtClean="0">
                              <a:latin typeface="Cambria Math" panose="02040503050406030204" pitchFamily="18" charset="0"/>
                              <a:cs typeface="Times New Roman" pitchFamily="18" charset="0"/>
                            </a:rPr>
                          </m:ctrlPr>
                        </m:dPr>
                        <m:e>
                          <m:sSub>
                            <m:sSubPr>
                              <m:ctrlPr>
                                <a:rPr lang="en-IN" sz="2000" b="0" i="1" smtClean="0">
                                  <a:latin typeface="Cambria Math" panose="02040503050406030204" pitchFamily="18" charset="0"/>
                                  <a:cs typeface="Times New Roman" pitchFamily="18" charset="0"/>
                                </a:rPr>
                              </m:ctrlPr>
                            </m:sSubPr>
                            <m:e>
                              <m:r>
                                <a:rPr lang="en-IN" sz="2000" b="0" i="1" smtClean="0">
                                  <a:latin typeface="Cambria Math" panose="02040503050406030204" pitchFamily="18" charset="0"/>
                                  <a:ea typeface="Cambria Math" panose="02040503050406030204" pitchFamily="18" charset="0"/>
                                  <a:cs typeface="Times New Roman" pitchFamily="18" charset="0"/>
                                </a:rPr>
                                <m:t>𝜌</m:t>
                              </m:r>
                            </m:e>
                            <m:sub>
                              <m:r>
                                <a:rPr lang="en-IN" sz="2000" b="0" i="1" smtClean="0">
                                  <a:latin typeface="Cambria Math" panose="02040503050406030204" pitchFamily="18" charset="0"/>
                                  <a:cs typeface="Times New Roman" pitchFamily="18" charset="0"/>
                                </a:rPr>
                                <m:t>𝑜</m:t>
                              </m:r>
                            </m:sub>
                          </m:sSub>
                          <m:r>
                            <a:rPr lang="en-IN" sz="2000" b="0" i="1" smtClean="0">
                              <a:latin typeface="Cambria Math" panose="02040503050406030204" pitchFamily="18" charset="0"/>
                              <a:cs typeface="Times New Roman" pitchFamily="18" charset="0"/>
                            </a:rPr>
                            <m:t>−</m:t>
                          </m:r>
                          <m:sSub>
                            <m:sSubPr>
                              <m:ctrlPr>
                                <a:rPr lang="en-IN" sz="2000" i="1">
                                  <a:latin typeface="Cambria Math" panose="02040503050406030204" pitchFamily="18" charset="0"/>
                                  <a:cs typeface="Times New Roman" pitchFamily="18" charset="0"/>
                                </a:rPr>
                              </m:ctrlPr>
                            </m:sSubPr>
                            <m:e>
                              <m:r>
                                <a:rPr lang="en-IN" sz="2000" i="1">
                                  <a:latin typeface="Cambria Math" panose="02040503050406030204" pitchFamily="18" charset="0"/>
                                  <a:ea typeface="Cambria Math" panose="02040503050406030204" pitchFamily="18" charset="0"/>
                                  <a:cs typeface="Times New Roman" pitchFamily="18" charset="0"/>
                                </a:rPr>
                                <m:t>𝜌</m:t>
                              </m:r>
                            </m:e>
                            <m:sub>
                              <m:r>
                                <a:rPr lang="en-IN" sz="2000" b="0" i="1" smtClean="0">
                                  <a:latin typeface="Cambria Math" panose="02040503050406030204" pitchFamily="18" charset="0"/>
                                  <a:ea typeface="Cambria Math" panose="02040503050406030204" pitchFamily="18" charset="0"/>
                                  <a:cs typeface="Times New Roman" pitchFamily="18" charset="0"/>
                                </a:rPr>
                                <m:t>𝑖</m:t>
                              </m:r>
                            </m:sub>
                          </m:sSub>
                        </m:e>
                      </m:d>
                      <m:r>
                        <a:rPr lang="en-IN" sz="2000" b="0" i="1" smtClean="0">
                          <a:latin typeface="Cambria Math" panose="02040503050406030204" pitchFamily="18" charset="0"/>
                          <a:cs typeface="Times New Roman" pitchFamily="18" charset="0"/>
                        </a:rPr>
                        <m:t>𝑔𝐻</m:t>
                      </m:r>
                    </m:oMath>
                  </m:oMathPara>
                </a14:m>
                <a:endParaRPr lang="en-IN" sz="2000" dirty="0">
                  <a:latin typeface="Times New Roman" pitchFamily="18" charset="0"/>
                  <a:cs typeface="Times New Roman" pitchFamily="18" charset="0"/>
                </a:endParaRPr>
              </a:p>
              <a:p>
                <a:pPr algn="just">
                  <a:spcBef>
                    <a:spcPts val="0"/>
                  </a:spcBef>
                  <a:spcAft>
                    <a:spcPts val="1200"/>
                  </a:spcAft>
                </a:pPr>
                <a:r>
                  <a:rPr lang="en-IN" sz="2000" dirty="0">
                    <a:latin typeface="Times New Roman" pitchFamily="18" charset="0"/>
                    <a:cs typeface="Times New Roman" pitchFamily="18" charset="0"/>
                  </a:rPr>
                  <a:t>where H = height of the tower above the fill, </a:t>
                </a:r>
                <a14:m>
                  <m:oMath xmlns:m="http://schemas.openxmlformats.org/officeDocument/2006/math">
                    <m:sSub>
                      <m:sSubPr>
                        <m:ctrlPr>
                          <a:rPr lang="en-IN" sz="2000" i="1" smtClean="0">
                            <a:latin typeface="Cambria Math" panose="02040503050406030204" pitchFamily="18" charset="0"/>
                            <a:cs typeface="Times New Roman" pitchFamily="18" charset="0"/>
                          </a:rPr>
                        </m:ctrlPr>
                      </m:sSubPr>
                      <m:e>
                        <m:r>
                          <a:rPr lang="en-IN" sz="2000" i="1">
                            <a:latin typeface="Cambria Math" panose="02040503050406030204" pitchFamily="18" charset="0"/>
                            <a:ea typeface="Cambria Math" panose="02040503050406030204" pitchFamily="18" charset="0"/>
                            <a:cs typeface="Times New Roman" pitchFamily="18" charset="0"/>
                          </a:rPr>
                          <m:t>𝜌</m:t>
                        </m:r>
                      </m:e>
                      <m:sub>
                        <m:r>
                          <a:rPr lang="en-IN" sz="2000" b="0" i="1" smtClean="0">
                            <a:latin typeface="Cambria Math" panose="02040503050406030204" pitchFamily="18" charset="0"/>
                            <a:ea typeface="Cambria Math" panose="02040503050406030204" pitchFamily="18" charset="0"/>
                            <a:cs typeface="Times New Roman" pitchFamily="18" charset="0"/>
                          </a:rPr>
                          <m:t>𝑜</m:t>
                        </m:r>
                      </m:sub>
                    </m:sSub>
                    <m:r>
                      <a:rPr lang="en-IN" sz="2000" b="0" i="1" smtClean="0">
                        <a:latin typeface="Cambria Math" panose="02040503050406030204" pitchFamily="18" charset="0"/>
                        <a:ea typeface="Cambria Math" panose="02040503050406030204" pitchFamily="18" charset="0"/>
                        <a:cs typeface="Times New Roman" pitchFamily="18" charset="0"/>
                      </a:rPr>
                      <m:t> </m:t>
                    </m:r>
                  </m:oMath>
                </a14:m>
                <a:r>
                  <a:rPr lang="en-IN" sz="2000" dirty="0">
                    <a:latin typeface="Times New Roman" pitchFamily="18" charset="0"/>
                    <a:cs typeface="Times New Roman" pitchFamily="18" charset="0"/>
                  </a:rPr>
                  <a:t>= density of outside air, and </a:t>
                </a:r>
                <a14:m>
                  <m:oMath xmlns:m="http://schemas.openxmlformats.org/officeDocument/2006/math">
                    <m:sSub>
                      <m:sSubPr>
                        <m:ctrlPr>
                          <a:rPr lang="en-IN" sz="2000" i="1">
                            <a:latin typeface="Cambria Math" panose="02040503050406030204" pitchFamily="18" charset="0"/>
                            <a:cs typeface="Times New Roman" pitchFamily="18" charset="0"/>
                          </a:rPr>
                        </m:ctrlPr>
                      </m:sSubPr>
                      <m:e>
                        <m:r>
                          <a:rPr lang="en-IN" sz="2000" i="1">
                            <a:latin typeface="Cambria Math" panose="02040503050406030204" pitchFamily="18" charset="0"/>
                            <a:ea typeface="Cambria Math" panose="02040503050406030204" pitchFamily="18" charset="0"/>
                            <a:cs typeface="Times New Roman" pitchFamily="18" charset="0"/>
                          </a:rPr>
                          <m:t>𝜌</m:t>
                        </m:r>
                      </m:e>
                      <m:sub>
                        <m:r>
                          <a:rPr lang="en-IN" sz="2000" i="1">
                            <a:latin typeface="Cambria Math" panose="02040503050406030204" pitchFamily="18" charset="0"/>
                            <a:ea typeface="Cambria Math" panose="02040503050406030204" pitchFamily="18" charset="0"/>
                            <a:cs typeface="Times New Roman" pitchFamily="18" charset="0"/>
                          </a:rPr>
                          <m:t>𝑖</m:t>
                        </m:r>
                      </m:sub>
                    </m:sSub>
                    <m:r>
                      <a:rPr lang="en-IN" sz="2000" i="1">
                        <a:latin typeface="Cambria Math" panose="02040503050406030204" pitchFamily="18" charset="0"/>
                        <a:ea typeface="Cambria Math" panose="02040503050406030204" pitchFamily="18" charset="0"/>
                        <a:cs typeface="Times New Roman" pitchFamily="18" charset="0"/>
                      </a:rPr>
                      <m:t> </m:t>
                    </m:r>
                  </m:oMath>
                </a14:m>
                <a:r>
                  <a:rPr lang="en-IN" sz="2000" dirty="0">
                    <a:latin typeface="Times New Roman" pitchFamily="18" charset="0"/>
                    <a:cs typeface="Times New Roman" pitchFamily="18" charset="0"/>
                  </a:rPr>
                  <a:t>= density of inside air.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404664"/>
                <a:ext cx="8229600" cy="5721499"/>
              </a:xfrm>
              <a:blipFill>
                <a:blip r:embed="rId2"/>
                <a:stretch>
                  <a:fillRect l="-741" t="-532" r="-741"/>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A6F6DE51-2A07-8950-3299-87821C10AD5F}"/>
              </a:ext>
            </a:extLst>
          </p:cNvPr>
          <p:cNvPicPr>
            <a:picLocks noChangeAspect="1"/>
          </p:cNvPicPr>
          <p:nvPr/>
        </p:nvPicPr>
        <p:blipFill>
          <a:blip r:embed="rId3"/>
          <a:stretch>
            <a:fillRect/>
          </a:stretch>
        </p:blipFill>
        <p:spPr>
          <a:xfrm>
            <a:off x="2771800" y="3805849"/>
            <a:ext cx="4398949" cy="2935519"/>
          </a:xfrm>
          <a:prstGeom prst="rect">
            <a:avLst/>
          </a:prstGeom>
        </p:spPr>
      </p:pic>
    </p:spTree>
  </p:cSld>
  <p:clrMapOvr>
    <a:masterClrMapping/>
  </p:clrMapOvr>
  <p:transition>
    <p:pull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cstate="print"/>
          <a:srcRect/>
          <a:stretch>
            <a:fillRect/>
          </a:stretch>
        </p:blipFill>
        <p:spPr bwMode="auto">
          <a:xfrm>
            <a:off x="1835696" y="554159"/>
            <a:ext cx="5832648" cy="5721701"/>
          </a:xfrm>
          <a:prstGeom prst="rect">
            <a:avLst/>
          </a:prstGeom>
          <a:noFill/>
          <a:ln w="9525">
            <a:noFill/>
            <a:miter lim="800000"/>
            <a:headEnd/>
            <a:tailEnd/>
          </a:ln>
        </p:spPr>
      </p:pic>
    </p:spTree>
  </p:cSld>
  <p:clrMapOvr>
    <a:masterClrMapping/>
  </p:clrMapOvr>
  <p:transition>
    <p:pull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cstate="print"/>
          <a:srcRect/>
          <a:stretch>
            <a:fillRect/>
          </a:stretch>
        </p:blipFill>
        <p:spPr bwMode="auto">
          <a:xfrm>
            <a:off x="611560" y="548680"/>
            <a:ext cx="7979828" cy="5830862"/>
          </a:xfrm>
          <a:prstGeom prst="rect">
            <a:avLst/>
          </a:prstGeom>
          <a:noFill/>
          <a:ln w="9525">
            <a:noFill/>
            <a:miter lim="800000"/>
            <a:headEnd/>
            <a:tailEnd/>
          </a:ln>
        </p:spPr>
      </p:pic>
    </p:spTree>
  </p:cSld>
  <p:clrMapOvr>
    <a:masterClrMapping/>
  </p:clrMapOvr>
  <p:transition>
    <p:pull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120680"/>
          </a:xfrm>
        </p:spPr>
        <p:txBody>
          <a:bodyPr>
            <a:noAutofit/>
          </a:bodyPr>
          <a:lstStyle/>
          <a:p>
            <a:pPr algn="just"/>
            <a:r>
              <a:rPr lang="en-IN" sz="2000" dirty="0">
                <a:latin typeface="Times New Roman" pitchFamily="18" charset="0"/>
                <a:cs typeface="Times New Roman" pitchFamily="18" charset="0"/>
              </a:rPr>
              <a:t>Because of relatively small density difference, </a:t>
            </a:r>
            <a:r>
              <a:rPr lang="el-GR" sz="2000" dirty="0">
                <a:latin typeface="Times New Roman" pitchFamily="18" charset="0"/>
                <a:cs typeface="Times New Roman" pitchFamily="18" charset="0"/>
              </a:rPr>
              <a:t>ρ</a:t>
            </a:r>
            <a:r>
              <a:rPr lang="en-IN" sz="1600" dirty="0">
                <a:latin typeface="Times New Roman" pitchFamily="18" charset="0"/>
                <a:cs typeface="Times New Roman" pitchFamily="18" charset="0"/>
              </a:rPr>
              <a:t>o</a:t>
            </a:r>
            <a:r>
              <a:rPr lang="en-IN" sz="2000" dirty="0">
                <a:latin typeface="Times New Roman" pitchFamily="18" charset="0"/>
                <a:cs typeface="Times New Roman" pitchFamily="18" charset="0"/>
              </a:rPr>
              <a:t> – </a:t>
            </a:r>
            <a:r>
              <a:rPr lang="el-GR" sz="2000" dirty="0">
                <a:latin typeface="Times New Roman" pitchFamily="18" charset="0"/>
                <a:cs typeface="Times New Roman" pitchFamily="18" charset="0"/>
              </a:rPr>
              <a:t>ρ</a:t>
            </a:r>
            <a:r>
              <a:rPr lang="en-IN" sz="1400" dirty="0" err="1">
                <a:latin typeface="Times New Roman" pitchFamily="18" charset="0"/>
                <a:cs typeface="Times New Roman" pitchFamily="18" charset="0"/>
              </a:rPr>
              <a:t>i</a:t>
            </a:r>
            <a:r>
              <a:rPr lang="en-IN" sz="2000" dirty="0">
                <a:latin typeface="Times New Roman" pitchFamily="18" charset="0"/>
                <a:cs typeface="Times New Roman" pitchFamily="18" charset="0"/>
              </a:rPr>
              <a:t> , H must be large so as to result in the desired </a:t>
            </a:r>
            <a:r>
              <a:rPr lang="el-GR" sz="2000" dirty="0">
                <a:latin typeface="Times New Roman" pitchFamily="18" charset="0"/>
                <a:cs typeface="Times New Roman" pitchFamily="18" charset="0"/>
              </a:rPr>
              <a:t>Δ</a:t>
            </a:r>
            <a:r>
              <a:rPr lang="en-IN" sz="2000" dirty="0">
                <a:latin typeface="Times New Roman" pitchFamily="18" charset="0"/>
                <a:cs typeface="Times New Roman" pitchFamily="18" charset="0"/>
              </a:rPr>
              <a:t>P</a:t>
            </a:r>
            <a:r>
              <a:rPr lang="en-IN" sz="2000" baseline="-25000" dirty="0">
                <a:latin typeface="Times New Roman" pitchFamily="18" charset="0"/>
                <a:cs typeface="Times New Roman" pitchFamily="18" charset="0"/>
              </a:rPr>
              <a:t>d</a:t>
            </a:r>
            <a:r>
              <a:rPr lang="en-IN" sz="2000" dirty="0">
                <a:latin typeface="Times New Roman" pitchFamily="18" charset="0"/>
                <a:cs typeface="Times New Roman" pitchFamily="18" charset="0"/>
              </a:rPr>
              <a:t>, which must balance the air pressure losses in the tower.</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Natural draught cooling towers are, therefore, very tall.</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The tower body, above the water distribution system and the fill, is an empty shell of circular cross-section, but with a hyperbolic vertical profile.</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The hyperbolic profile offers superior strength and the greatest resistance to outside wind loading compared to other forms.</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Natural draught cooling towers are, therefore, often termed as hyperbolic towers.</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Made of reinforced concrete, they are an imposing sight and are conspicuous from a distance.</a:t>
            </a:r>
          </a:p>
        </p:txBody>
      </p:sp>
    </p:spTree>
  </p:cSld>
  <p:clrMapOvr>
    <a:masterClrMapping/>
  </p:clrMapOvr>
  <p:transition>
    <p:pull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976664"/>
          </a:xfrm>
        </p:spPr>
        <p:txBody>
          <a:bodyPr>
            <a:noAutofit/>
          </a:bodyPr>
          <a:lstStyle/>
          <a:p>
            <a:pPr algn="just"/>
            <a:r>
              <a:rPr lang="en-IN" sz="2000" dirty="0">
                <a:latin typeface="Times New Roman" pitchFamily="18" charset="0"/>
                <a:cs typeface="Times New Roman" pitchFamily="18" charset="0"/>
              </a:rPr>
              <a:t>Mechanical draught cooling towers are preferred when the approach is low and a broad range of water flow is expected. </a:t>
            </a:r>
          </a:p>
          <a:p>
            <a:pPr algn="just"/>
            <a:r>
              <a:rPr lang="en-IN" sz="2000" dirty="0">
                <a:latin typeface="Times New Roman" pitchFamily="18" charset="0"/>
                <a:cs typeface="Times New Roman" pitchFamily="18" charset="0"/>
              </a:rPr>
              <a:t>The broad range is possible since they are made of </a:t>
            </a:r>
            <a:r>
              <a:rPr lang="en-IN" sz="2000" dirty="0" err="1">
                <a:latin typeface="Times New Roman" pitchFamily="18" charset="0"/>
                <a:cs typeface="Times New Roman" pitchFamily="18" charset="0"/>
              </a:rPr>
              <a:t>multicell</a:t>
            </a:r>
            <a:r>
              <a:rPr lang="en-IN" sz="2000" dirty="0">
                <a:latin typeface="Times New Roman" pitchFamily="18" charset="0"/>
                <a:cs typeface="Times New Roman" pitchFamily="18" charset="0"/>
              </a:rPr>
              <a:t> units with a variable air-flow fan. </a:t>
            </a:r>
          </a:p>
          <a:p>
            <a:pPr algn="just"/>
            <a:r>
              <a:rPr lang="en-IN" sz="2000" dirty="0">
                <a:latin typeface="Times New Roman" pitchFamily="18" charset="0"/>
                <a:cs typeface="Times New Roman" pitchFamily="18" charset="0"/>
              </a:rPr>
              <a:t>These towers are, therefore, more versa tile and respond readily to changes in cooling parameters and demands.</a:t>
            </a:r>
          </a:p>
          <a:p>
            <a:pPr algn="just"/>
            <a:r>
              <a:rPr lang="en-IN" sz="2000" dirty="0">
                <a:latin typeface="Times New Roman" pitchFamily="18" charset="0"/>
                <a:cs typeface="Times New Roman" pitchFamily="18" charset="0"/>
              </a:rPr>
              <a:t>Natural draught cooling towers are chosen </a:t>
            </a:r>
          </a:p>
          <a:p>
            <a:pPr marL="857250" lvl="1" indent="-457200" algn="just">
              <a:buFont typeface="+mj-lt"/>
              <a:buAutoNum type="arabicPeriod"/>
            </a:pPr>
            <a:r>
              <a:rPr lang="en-IN" sz="2000" dirty="0">
                <a:latin typeface="Times New Roman" pitchFamily="18" charset="0"/>
                <a:cs typeface="Times New Roman" pitchFamily="18" charset="0"/>
              </a:rPr>
              <a:t>in cool, humid climates (low wet bulb temperature and high relative humidity), </a:t>
            </a:r>
          </a:p>
          <a:p>
            <a:pPr marL="857250" lvl="1" indent="-457200" algn="just">
              <a:buFont typeface="+mj-lt"/>
              <a:buAutoNum type="arabicPeriod"/>
            </a:pPr>
            <a:r>
              <a:rPr lang="en-IN" sz="2000" dirty="0">
                <a:latin typeface="Times New Roman" pitchFamily="18" charset="0"/>
                <a:cs typeface="Times New Roman" pitchFamily="18" charset="0"/>
              </a:rPr>
              <a:t>when the wet bulb temperature is low and high condenser water inlet and outlet temperature, i.e. a broad range and a long approach, or </a:t>
            </a:r>
          </a:p>
          <a:p>
            <a:pPr marL="857250" lvl="1" indent="-457200" algn="just">
              <a:buFont typeface="+mj-lt"/>
              <a:buAutoNum type="arabicPeriod"/>
            </a:pPr>
            <a:r>
              <a:rPr lang="en-IN" sz="2000" dirty="0">
                <a:latin typeface="Times New Roman" pitchFamily="18" charset="0"/>
                <a:cs typeface="Times New Roman" pitchFamily="18" charset="0"/>
              </a:rPr>
              <a:t>in heavy winter loads. However, their initial capital cost is high and occupy more space.</a:t>
            </a:r>
          </a:p>
          <a:p>
            <a:pPr algn="just"/>
            <a:r>
              <a:rPr lang="en-IN" sz="2000" dirty="0">
                <a:latin typeface="Times New Roman" pitchFamily="18" charset="0"/>
                <a:cs typeface="Times New Roman" pitchFamily="18" charset="0"/>
              </a:rPr>
              <a:t>There is always some water loss in the cooling tower due to</a:t>
            </a:r>
          </a:p>
          <a:p>
            <a:pPr marL="1119188" lvl="1" indent="-719138" algn="just"/>
            <a:r>
              <a:rPr lang="en-IN" sz="2000" dirty="0">
                <a:latin typeface="Times New Roman" pitchFamily="18" charset="0"/>
                <a:cs typeface="Times New Roman" pitchFamily="18" charset="0"/>
              </a:rPr>
              <a:t>(a) evaporation</a:t>
            </a:r>
          </a:p>
          <a:p>
            <a:pPr marL="1119188" lvl="1" indent="-719138" algn="just"/>
            <a:r>
              <a:rPr lang="en-IN" sz="2000" dirty="0">
                <a:latin typeface="Times New Roman" pitchFamily="18" charset="0"/>
                <a:cs typeface="Times New Roman" pitchFamily="18" charset="0"/>
              </a:rPr>
              <a:t>(b) drift</a:t>
            </a:r>
          </a:p>
          <a:p>
            <a:pPr marL="1119188" lvl="1" indent="-719138" algn="just"/>
            <a:r>
              <a:rPr lang="en-IN" sz="2000" dirty="0">
                <a:latin typeface="Times New Roman" pitchFamily="18" charset="0"/>
                <a:cs typeface="Times New Roman" pitchFamily="18" charset="0"/>
              </a:rPr>
              <a:t>(c) blow down</a:t>
            </a:r>
          </a:p>
        </p:txBody>
      </p:sp>
    </p:spTree>
  </p:cSld>
  <p:clrMapOvr>
    <a:masterClrMapping/>
  </p:clrMapOvr>
  <p:transition>
    <p:pull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264696"/>
          </a:xfrm>
        </p:spPr>
        <p:txBody>
          <a:bodyPr/>
          <a:lstStyle/>
          <a:p>
            <a:pPr>
              <a:buNone/>
            </a:pPr>
            <a:endParaRPr lang="en-IN" dirty="0"/>
          </a:p>
        </p:txBody>
      </p:sp>
      <p:pic>
        <p:nvPicPr>
          <p:cNvPr id="3074" name="Picture 2"/>
          <p:cNvPicPr>
            <a:picLocks noChangeAspect="1" noChangeArrowheads="1"/>
          </p:cNvPicPr>
          <p:nvPr/>
        </p:nvPicPr>
        <p:blipFill>
          <a:blip r:embed="rId2" cstate="print"/>
          <a:srcRect/>
          <a:stretch>
            <a:fillRect/>
          </a:stretch>
        </p:blipFill>
        <p:spPr bwMode="auto">
          <a:xfrm>
            <a:off x="971600" y="188640"/>
            <a:ext cx="6912768" cy="6497514"/>
          </a:xfrm>
          <a:prstGeom prst="rect">
            <a:avLst/>
          </a:prstGeom>
          <a:noFill/>
          <a:ln w="9525">
            <a:noFill/>
            <a:miter lim="800000"/>
            <a:headEnd/>
            <a:tailEnd/>
          </a:ln>
        </p:spPr>
      </p:pic>
    </p:spTree>
  </p:cSld>
  <p:clrMapOvr>
    <a:masterClrMapping/>
  </p:clrMapOvr>
  <p:transition>
    <p:pull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6048672"/>
          </a:xfrm>
        </p:spPr>
        <p:txBody>
          <a:bodyPr>
            <a:normAutofit fontScale="77500" lnSpcReduction="20000"/>
          </a:bodyPr>
          <a:lstStyle/>
          <a:p>
            <a:pPr algn="just">
              <a:spcAft>
                <a:spcPts val="800"/>
              </a:spcAft>
            </a:pPr>
            <a:r>
              <a:rPr lang="en-IN" dirty="0">
                <a:latin typeface="Times New Roman" pitchFamily="18" charset="0"/>
                <a:cs typeface="Times New Roman" pitchFamily="18" charset="0"/>
              </a:rPr>
              <a:t>Water that evaporates leaves the tower along with air in the form of water vapour. The evaporation loss rate is 1–1.5 per cent of the total circulating water flow rate.</a:t>
            </a:r>
          </a:p>
          <a:p>
            <a:pPr algn="just">
              <a:spcAft>
                <a:spcPts val="800"/>
              </a:spcAft>
            </a:pPr>
            <a:r>
              <a:rPr lang="en-IN" dirty="0">
                <a:latin typeface="Times New Roman" pitchFamily="18" charset="0"/>
                <a:cs typeface="Times New Roman" pitchFamily="18" charset="0"/>
              </a:rPr>
              <a:t>Drift is fine water drop lets entrained and carried by the air. </a:t>
            </a:r>
          </a:p>
          <a:p>
            <a:pPr algn="just">
              <a:spcAft>
                <a:spcPts val="800"/>
              </a:spcAft>
            </a:pPr>
            <a:r>
              <a:rPr lang="en-IN" dirty="0">
                <a:latin typeface="Times New Roman" pitchFamily="18" charset="0"/>
                <a:cs typeface="Times New Roman" pitchFamily="18" charset="0"/>
              </a:rPr>
              <a:t>This water is thus lost to the circulating water system. Drift eliminators are provided at exit to minimise the drift loss (Fig. 8.23). </a:t>
            </a:r>
          </a:p>
          <a:p>
            <a:pPr algn="just">
              <a:spcAft>
                <a:spcPts val="800"/>
              </a:spcAft>
            </a:pPr>
            <a:r>
              <a:rPr lang="en-IN" dirty="0">
                <a:latin typeface="Times New Roman" pitchFamily="18" charset="0"/>
                <a:cs typeface="Times New Roman" pitchFamily="18" charset="0"/>
              </a:rPr>
              <a:t>The baffles force the air to make a sudden change in direction. Heavier water particles separate out by gravity. Thus the drift loss is much less, about 0.03 per cent.</a:t>
            </a:r>
          </a:p>
          <a:p>
            <a:pPr algn="just">
              <a:spcAft>
                <a:spcPts val="800"/>
              </a:spcAft>
            </a:pPr>
            <a:r>
              <a:rPr lang="en-IN" dirty="0">
                <a:latin typeface="Times New Roman" pitchFamily="18" charset="0"/>
                <a:cs typeface="Times New Roman" pitchFamily="18" charset="0"/>
              </a:rPr>
              <a:t>To maintain a certain solid concentration, blowdown is necessary from the cold water basin at the bottom of the tower. The blow down loss of water is also 1–1.5 per cent of the total water flow. </a:t>
            </a:r>
          </a:p>
          <a:p>
            <a:pPr algn="just">
              <a:spcAft>
                <a:spcPts val="800"/>
              </a:spcAft>
            </a:pPr>
            <a:r>
              <a:rPr lang="en-IN" dirty="0">
                <a:latin typeface="Times New Roman" pitchFamily="18" charset="0"/>
                <a:cs typeface="Times New Roman" pitchFamily="18" charset="0"/>
              </a:rPr>
              <a:t>To replenish these losses, makeup water (2 – 2.2% of water flow) is added.</a:t>
            </a:r>
          </a:p>
          <a:p>
            <a:endParaRPr lang="en-IN" dirty="0"/>
          </a:p>
        </p:txBody>
      </p:sp>
    </p:spTree>
  </p:cSld>
  <p:clrMapOvr>
    <a:masterClrMapping/>
  </p:clrMapOvr>
  <p:transition>
    <p:pull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1907704" y="260648"/>
            <a:ext cx="5616624" cy="6440068"/>
          </a:xfrm>
          <a:prstGeom prst="rect">
            <a:avLst/>
          </a:prstGeom>
          <a:noFill/>
          <a:ln w="9525">
            <a:noFill/>
            <a:miter lim="800000"/>
            <a:headEnd/>
            <a:tailEnd/>
          </a:ln>
        </p:spPr>
      </p:pic>
    </p:spTree>
  </p:cSld>
  <p:clrMapOvr>
    <a:masterClrMapping/>
  </p:clrMapOvr>
  <p:transition>
    <p:pull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B050"/>
                </a:solidFill>
                <a:latin typeface="Times New Roman" pitchFamily="18" charset="0"/>
                <a:cs typeface="Times New Roman" pitchFamily="18" charset="0"/>
              </a:rPr>
              <a:t>DRY COOLING TOWERS</a:t>
            </a:r>
          </a:p>
        </p:txBody>
      </p:sp>
      <p:sp>
        <p:nvSpPr>
          <p:cNvPr id="3" name="Content Placeholder 2"/>
          <p:cNvSpPr>
            <a:spLocks noGrp="1"/>
          </p:cNvSpPr>
          <p:nvPr>
            <p:ph idx="1"/>
          </p:nvPr>
        </p:nvSpPr>
        <p:spPr>
          <a:xfrm>
            <a:off x="457200" y="1268760"/>
            <a:ext cx="8229600" cy="4857403"/>
          </a:xfrm>
        </p:spPr>
        <p:txBody>
          <a:bodyPr>
            <a:normAutofit fontScale="70000" lnSpcReduction="20000"/>
          </a:bodyPr>
          <a:lstStyle/>
          <a:p>
            <a:r>
              <a:rPr lang="en-IN" dirty="0">
                <a:latin typeface="Times New Roman" pitchFamily="18" charset="0"/>
                <a:cs typeface="Times New Roman" pitchFamily="18" charset="0"/>
              </a:rPr>
              <a:t>Dry cooling towers are employed where cooling water is not avail able in plenty, even for the use of makeup.</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 </a:t>
            </a:r>
            <a:r>
              <a:rPr lang="en-IN" b="1" dirty="0">
                <a:solidFill>
                  <a:srgbClr val="FF0000"/>
                </a:solidFill>
                <a:latin typeface="Times New Roman" pitchFamily="18" charset="0"/>
                <a:cs typeface="Times New Roman" pitchFamily="18" charset="0"/>
              </a:rPr>
              <a:t>In a dry tower, warm water from the condenser flows through finned tubes over which the cooling air is passed. </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Heat is rejected to the air as water is cooled.</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There are two basic types of dry cooling towers:</a:t>
            </a:r>
          </a:p>
          <a:p>
            <a:pPr>
              <a:buNone/>
            </a:pPr>
            <a:endParaRPr lang="en-IN" dirty="0">
              <a:latin typeface="Times New Roman" pitchFamily="18" charset="0"/>
              <a:cs typeface="Times New Roman" pitchFamily="18" charset="0"/>
            </a:endParaRPr>
          </a:p>
          <a:p>
            <a:pPr>
              <a:buNone/>
            </a:pPr>
            <a:r>
              <a:rPr lang="en-IN" dirty="0">
                <a:latin typeface="Times New Roman" pitchFamily="18" charset="0"/>
                <a:cs typeface="Times New Roman" pitchFamily="18" charset="0"/>
              </a:rPr>
              <a:t> </a:t>
            </a:r>
            <a:r>
              <a:rPr lang="en-IN" b="1" dirty="0">
                <a:solidFill>
                  <a:srgbClr val="00B050"/>
                </a:solidFill>
                <a:latin typeface="Times New Roman" pitchFamily="18" charset="0"/>
                <a:cs typeface="Times New Roman" pitchFamily="18" charset="0"/>
              </a:rPr>
              <a:t>DIRECT AND INDIRECT.</a:t>
            </a:r>
          </a:p>
          <a:p>
            <a:endParaRPr lang="en-IN" dirty="0">
              <a:latin typeface="Times New Roman" pitchFamily="18" charset="0"/>
              <a:cs typeface="Times New Roman" pitchFamily="18" charset="0"/>
            </a:endParaRPr>
          </a:p>
          <a:p>
            <a:pPr>
              <a:buNone/>
            </a:pPr>
            <a:r>
              <a:rPr lang="en-IN" b="1" dirty="0">
                <a:solidFill>
                  <a:srgbClr val="FF0000"/>
                </a:solidFill>
                <a:latin typeface="Times New Roman" pitchFamily="18" charset="0"/>
                <a:cs typeface="Times New Roman" pitchFamily="18" charset="0"/>
              </a:rPr>
              <a:t>In a direct dry cooling tower (</a:t>
            </a:r>
            <a:r>
              <a:rPr lang="en-IN" dirty="0">
                <a:latin typeface="Times New Roman" pitchFamily="18" charset="0"/>
                <a:cs typeface="Times New Roman" pitchFamily="18" charset="0"/>
              </a:rPr>
              <a:t>Fig. 8.24), turbine exhaust steam flows into a large steam header and then to a large number of finned tubes which are cooled by atmospheric air blown over them by an FD fan.</a:t>
            </a:r>
          </a:p>
        </p:txBody>
      </p:sp>
    </p:spTree>
  </p:cSld>
  <p:clrMapOvr>
    <a:masterClrMapping/>
  </p:clrMapOvr>
  <p:transition>
    <p:pull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323528" y="620688"/>
            <a:ext cx="8494503" cy="5184576"/>
          </a:xfrm>
          <a:prstGeom prst="rect">
            <a:avLst/>
          </a:prstGeom>
          <a:noFill/>
          <a:ln w="9525">
            <a:noFill/>
            <a:miter lim="800000"/>
            <a:headEnd/>
            <a:tailEnd/>
          </a:ln>
        </p:spPr>
      </p:pic>
    </p:spTree>
  </p:cSld>
  <p:clrMapOvr>
    <a:masterClrMapping/>
  </p:clrMapOvr>
  <p:transition>
    <p:pull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45435"/>
          </a:xfrm>
        </p:spPr>
        <p:txBody>
          <a:bodyPr>
            <a:normAutofit/>
          </a:bodyPr>
          <a:lstStyle/>
          <a:p>
            <a:r>
              <a:rPr lang="en-IN" sz="2400" b="1" dirty="0">
                <a:solidFill>
                  <a:srgbClr val="FF0000"/>
                </a:solidFill>
                <a:latin typeface="Times New Roman" pitchFamily="18" charset="0"/>
                <a:cs typeface="Times New Roman" pitchFamily="18" charset="0"/>
              </a:rPr>
              <a:t>For an indirect dry cooling tower there are three designs. </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The first uses a conventional surface condenser (Fig. 8.25). Warm water from the condenser flows through finned tubes and is cooled by atmospheric air blown over the tubes. </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There are two heat exchangers in series, one between steam and water in the condenser and the other between water and air in the tower.</a:t>
            </a:r>
          </a:p>
        </p:txBody>
      </p:sp>
    </p:spTree>
  </p:cSld>
  <p:clrMapOvr>
    <a:masterClrMapping/>
  </p:clrMapOvr>
  <p:transition>
    <p:pull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827584" y="620688"/>
            <a:ext cx="7826050" cy="5491782"/>
          </a:xfrm>
          <a:prstGeom prst="rect">
            <a:avLst/>
          </a:prstGeom>
          <a:noFill/>
          <a:ln w="9525">
            <a:noFill/>
            <a:miter lim="800000"/>
            <a:headEnd/>
            <a:tailEnd/>
          </a:ln>
        </p:spPr>
      </p:pic>
    </p:spTree>
  </p:cSld>
  <p:clrMapOvr>
    <a:masterClrMapping/>
  </p:clrMapOvr>
  <p:transition>
    <p:pull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normAutofit lnSpcReduction="10000"/>
          </a:bodyPr>
          <a:lstStyle/>
          <a:p>
            <a:pPr algn="just"/>
            <a:r>
              <a:rPr lang="en-IN" sz="2400" dirty="0">
                <a:latin typeface="Times New Roman" pitchFamily="18" charset="0"/>
                <a:cs typeface="Times New Roman" pitchFamily="18" charset="0"/>
              </a:rPr>
              <a:t>The second design uses a direct contact spray condenser (Fig. 8.26).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The turbine exhaust steam enters the open condenser and the cold circulating water is sprayed into the steam for intimate mixing.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The condensate falls into a bottom receiver from which a part is fed to the plant as feed water, and the remainder is pumped into finned tubes cooled by air flow to return to the condenser sprays.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Condensate polishers may be used to maintain the desired quality of feed water.</a:t>
            </a:r>
          </a:p>
        </p:txBody>
      </p:sp>
    </p:spTree>
  </p:cSld>
  <p:clrMapOvr>
    <a:masterClrMapping/>
  </p:clrMapOvr>
  <p:transition>
    <p:pull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539552" y="692696"/>
            <a:ext cx="8039864" cy="5382815"/>
          </a:xfrm>
          <a:prstGeom prst="rect">
            <a:avLst/>
          </a:prstGeom>
          <a:noFill/>
          <a:ln w="9525">
            <a:noFill/>
            <a:miter lim="800000"/>
            <a:headEnd/>
            <a:tailEnd/>
          </a:ln>
        </p:spPr>
      </p:pic>
    </p:spTree>
  </p:cSld>
  <p:clrMapOvr>
    <a:masterClrMapping/>
  </p:clrMapOvr>
  <p:transition>
    <p:pull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976664"/>
          </a:xfrm>
        </p:spPr>
        <p:txBody>
          <a:bodyPr>
            <a:noAutofit/>
          </a:bodyPr>
          <a:lstStyle/>
          <a:p>
            <a:pPr algn="just">
              <a:spcAft>
                <a:spcPts val="600"/>
              </a:spcAft>
            </a:pPr>
            <a:r>
              <a:rPr lang="en-IN" sz="2000" dirty="0">
                <a:latin typeface="Times New Roman" pitchFamily="18" charset="0"/>
                <a:cs typeface="Times New Roman" pitchFamily="18" charset="0"/>
              </a:rPr>
              <a:t>The third design of an indirect dry cooling tower employs ammonia as the coolant for the condenser (Fig. 8.27). </a:t>
            </a:r>
          </a:p>
          <a:p>
            <a:pPr algn="just">
              <a:spcAft>
                <a:spcPts val="600"/>
              </a:spcAft>
            </a:pPr>
            <a:r>
              <a:rPr lang="en-IN" sz="2000" dirty="0">
                <a:latin typeface="Times New Roman" pitchFamily="18" charset="0"/>
                <a:cs typeface="Times New Roman" pitchFamily="18" charset="0"/>
              </a:rPr>
              <a:t>In the steam condenser ammonia evaporates. </a:t>
            </a:r>
          </a:p>
          <a:p>
            <a:pPr algn="just">
              <a:spcAft>
                <a:spcPts val="600"/>
              </a:spcAft>
            </a:pPr>
            <a:r>
              <a:rPr lang="en-IN" sz="2000" dirty="0">
                <a:latin typeface="Times New Roman" pitchFamily="18" charset="0"/>
                <a:cs typeface="Times New Roman" pitchFamily="18" charset="0"/>
              </a:rPr>
              <a:t>In the dry tower ammonia condenses, rejecting the latent heat of condensation to the air which is heated.</a:t>
            </a:r>
          </a:p>
          <a:p>
            <a:pPr algn="just">
              <a:spcAft>
                <a:spcPts val="600"/>
              </a:spcAft>
            </a:pPr>
            <a:r>
              <a:rPr lang="en-IN" sz="2000" dirty="0">
                <a:latin typeface="Times New Roman" pitchFamily="18" charset="0"/>
                <a:cs typeface="Times New Roman" pitchFamily="18" charset="0"/>
              </a:rPr>
              <a:t> Saturated liquid ammonia is then pumped back to the condenser.</a:t>
            </a:r>
          </a:p>
          <a:p>
            <a:pPr algn="just">
              <a:spcAft>
                <a:spcPts val="600"/>
              </a:spcAft>
            </a:pPr>
            <a:r>
              <a:rPr lang="en-IN" sz="2000" dirty="0">
                <a:latin typeface="Times New Roman" pitchFamily="18" charset="0"/>
                <a:cs typeface="Times New Roman" pitchFamily="18" charset="0"/>
              </a:rPr>
              <a:t>Dry cooling towers have attracted much attention nowadays. Plants can be erected without regard for large supplies of cooling water. </a:t>
            </a:r>
          </a:p>
          <a:p>
            <a:pPr algn="just">
              <a:spcAft>
                <a:spcPts val="600"/>
              </a:spcAft>
            </a:pPr>
            <a:r>
              <a:rPr lang="en-IN" sz="2000" dirty="0">
                <a:latin typeface="Times New Roman" pitchFamily="18" charset="0"/>
                <a:cs typeface="Times New Roman" pitchFamily="18" charset="0"/>
              </a:rPr>
              <a:t>Typical sites are near the sources of abundant fuel where there is no sufficient water.</a:t>
            </a:r>
          </a:p>
          <a:p>
            <a:pPr algn="just">
              <a:spcAft>
                <a:spcPts val="600"/>
              </a:spcAft>
            </a:pPr>
            <a:r>
              <a:rPr lang="en-IN" sz="2000" dirty="0">
                <a:latin typeface="Times New Roman" pitchFamily="18" charset="0"/>
                <a:cs typeface="Times New Roman" pitchFamily="18" charset="0"/>
              </a:rPr>
              <a:t> Their disadvantages are that they are not so efficient as evaporative cooling, and that there is an increase in turbine exhaust pressure and a decrease in cycle efficiency. </a:t>
            </a:r>
          </a:p>
          <a:p>
            <a:pPr algn="just">
              <a:spcAft>
                <a:spcPts val="600"/>
              </a:spcAft>
            </a:pPr>
            <a:r>
              <a:rPr lang="en-IN" sz="2000" dirty="0">
                <a:latin typeface="Times New Roman" pitchFamily="18" charset="0"/>
                <a:cs typeface="Times New Roman" pitchFamily="18" charset="0"/>
              </a:rPr>
              <a:t>However, as power plants grow bigger and water sources are dwindling, they are likely to receive greater attention in future.</a:t>
            </a:r>
          </a:p>
        </p:txBody>
      </p:sp>
    </p:spTree>
  </p:cSld>
  <p:clrMapOvr>
    <a:masterClrMapping/>
  </p:clrMapOvr>
  <p:transition>
    <p:pull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1259632" y="404664"/>
            <a:ext cx="6768752" cy="6155367"/>
          </a:xfrm>
          <a:prstGeom prst="rect">
            <a:avLst/>
          </a:prstGeom>
          <a:noFill/>
          <a:ln w="9525">
            <a:noFill/>
            <a:miter lim="800000"/>
            <a:headEnd/>
            <a:tailEnd/>
          </a:ln>
        </p:spPr>
      </p:pic>
    </p:spTree>
  </p:cSld>
  <p:clrMapOvr>
    <a:masterClrMapping/>
  </p:clrMapOvr>
  <p:transition>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a:bodyPr>
          <a:lstStyle/>
          <a:p>
            <a:pPr algn="just">
              <a:buNone/>
            </a:pPr>
            <a:r>
              <a:rPr lang="en-IN" sz="2400" b="1" dirty="0">
                <a:latin typeface="Times New Roman" pitchFamily="18" charset="0"/>
                <a:cs typeface="Times New Roman" pitchFamily="18" charset="0"/>
              </a:rPr>
              <a:t>	Types</a:t>
            </a:r>
          </a:p>
          <a:p>
            <a:pPr algn="just"/>
            <a:r>
              <a:rPr lang="en-IN" sz="2400" dirty="0">
                <a:latin typeface="Times New Roman" pitchFamily="18" charset="0"/>
                <a:cs typeface="Times New Roman" pitchFamily="18" charset="0"/>
              </a:rPr>
              <a:t>There are two broad classes of condensers:</a:t>
            </a:r>
          </a:p>
          <a:p>
            <a:pPr algn="just"/>
            <a:endParaRPr lang="en-IN" sz="2400" dirty="0">
              <a:latin typeface="Times New Roman" pitchFamily="18" charset="0"/>
              <a:cs typeface="Times New Roman" pitchFamily="18" charset="0"/>
            </a:endParaRPr>
          </a:p>
          <a:p>
            <a:pPr algn="just">
              <a:buNone/>
            </a:pPr>
            <a:r>
              <a:rPr lang="en-IN" sz="2400" dirty="0">
                <a:latin typeface="Times New Roman" pitchFamily="18" charset="0"/>
                <a:cs typeface="Times New Roman" pitchFamily="18" charset="0"/>
              </a:rPr>
              <a:t>	</a:t>
            </a:r>
            <a:r>
              <a:rPr lang="en-IN" sz="2400" b="1" dirty="0">
                <a:latin typeface="Times New Roman" pitchFamily="18" charset="0"/>
                <a:cs typeface="Times New Roman" pitchFamily="18" charset="0"/>
              </a:rPr>
              <a:t>(a) Direct contact type condensers</a:t>
            </a:r>
            <a:r>
              <a:rPr lang="en-IN" sz="2400" dirty="0">
                <a:latin typeface="Times New Roman" pitchFamily="18" charset="0"/>
                <a:cs typeface="Times New Roman" pitchFamily="18" charset="0"/>
              </a:rPr>
              <a:t>, where the condensate and cooling water directly mix and come out as a single stream.</a:t>
            </a:r>
          </a:p>
          <a:p>
            <a:pPr algn="just">
              <a:buNone/>
            </a:pPr>
            <a:endParaRPr lang="en-IN" sz="2400" dirty="0">
              <a:latin typeface="Times New Roman" pitchFamily="18" charset="0"/>
              <a:cs typeface="Times New Roman" pitchFamily="18" charset="0"/>
            </a:endParaRPr>
          </a:p>
          <a:p>
            <a:pPr algn="just">
              <a:buNone/>
            </a:pPr>
            <a:r>
              <a:rPr lang="en-IN" sz="2400" dirty="0">
                <a:latin typeface="Times New Roman" pitchFamily="18" charset="0"/>
                <a:cs typeface="Times New Roman" pitchFamily="18" charset="0"/>
              </a:rPr>
              <a:t>	</a:t>
            </a:r>
            <a:r>
              <a:rPr lang="en-IN" sz="2400" b="1" dirty="0">
                <a:latin typeface="Times New Roman" pitchFamily="18" charset="0"/>
                <a:cs typeface="Times New Roman" pitchFamily="18" charset="0"/>
              </a:rPr>
              <a:t>(b) Surface condensers, </a:t>
            </a:r>
            <a:r>
              <a:rPr lang="en-IN" sz="2400" dirty="0">
                <a:latin typeface="Times New Roman" pitchFamily="18" charset="0"/>
                <a:cs typeface="Times New Roman" pitchFamily="18" charset="0"/>
              </a:rPr>
              <a:t>which are shell-and-tube heat exchangers where the two fluids do not come in direct contact and the heat released by the condensation of steam is transferred through the walls of the tubes into the cooling water continuously circulating inside them.</a:t>
            </a:r>
          </a:p>
          <a:p>
            <a:pPr algn="just"/>
            <a:endParaRPr lang="en-IN" sz="2400" dirty="0">
              <a:latin typeface="Times New Roman" pitchFamily="18" charset="0"/>
              <a:cs typeface="Times New Roman" pitchFamily="18" charset="0"/>
            </a:endParaRPr>
          </a:p>
        </p:txBody>
      </p:sp>
    </p:spTree>
  </p:cSld>
  <p:clrMapOvr>
    <a:masterClrMapping/>
  </p:clrMapOvr>
  <p:transition>
    <p:pull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332656"/>
            <a:ext cx="7704856" cy="648072"/>
          </a:xfrm>
        </p:spPr>
        <p:txBody>
          <a:bodyPr>
            <a:normAutofit/>
          </a:bodyPr>
          <a:lstStyle/>
          <a:p>
            <a:r>
              <a:rPr lang="en-US" sz="3600" dirty="0">
                <a:latin typeface="Times New Roman" pitchFamily="18" charset="0"/>
                <a:cs typeface="Times New Roman" pitchFamily="18" charset="0"/>
              </a:rPr>
              <a:t>Introduction to Psychrometrics</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07164"/>
            <a:ext cx="8229600" cy="5616624"/>
          </a:xfrm>
        </p:spPr>
        <p:txBody>
          <a:bodyPr>
            <a:noAutofit/>
          </a:bodyPr>
          <a:lstStyle/>
          <a:p>
            <a:pPr algn="just">
              <a:buNone/>
            </a:pPr>
            <a:endParaRPr lang="en-US" sz="2000" b="1" dirty="0">
              <a:latin typeface="Times New Roman" pitchFamily="18" charset="0"/>
              <a:cs typeface="Times New Roman" pitchFamily="18" charset="0"/>
            </a:endParaRPr>
          </a:p>
          <a:p>
            <a:pPr algn="just">
              <a:buNone/>
            </a:pPr>
            <a:r>
              <a:rPr lang="en-US" sz="2000" b="1" dirty="0">
                <a:latin typeface="Times New Roman" pitchFamily="18" charset="0"/>
                <a:cs typeface="Times New Roman" pitchFamily="18" charset="0"/>
              </a:rPr>
              <a:t>Psychrometric</a:t>
            </a:r>
          </a:p>
          <a:p>
            <a:pPr algn="just">
              <a:buNone/>
            </a:pPr>
            <a:r>
              <a:rPr lang="en-US" sz="2000" dirty="0">
                <a:latin typeface="Times New Roman" pitchFamily="18" charset="0"/>
                <a:cs typeface="Times New Roman" pitchFamily="18" charset="0"/>
              </a:rPr>
              <a:t>Branch of Engineering science which deals with the study of moisture air</a:t>
            </a:r>
          </a:p>
          <a:p>
            <a:pPr algn="just">
              <a:buNone/>
            </a:pPr>
            <a:endParaRPr lang="en-US" sz="2000" dirty="0">
              <a:latin typeface="Times New Roman" pitchFamily="18" charset="0"/>
              <a:cs typeface="Times New Roman" pitchFamily="18" charset="0"/>
            </a:endParaRPr>
          </a:p>
          <a:p>
            <a:pPr algn="just">
              <a:buNone/>
            </a:pPr>
            <a:r>
              <a:rPr lang="en-US" sz="2000" b="1" dirty="0">
                <a:latin typeface="Times New Roman" pitchFamily="18" charset="0"/>
                <a:cs typeface="Times New Roman" pitchFamily="18" charset="0"/>
              </a:rPr>
              <a:t>Dry air</a:t>
            </a:r>
          </a:p>
          <a:p>
            <a:pPr algn="just">
              <a:buNone/>
            </a:pPr>
            <a:r>
              <a:rPr lang="en-US" sz="2000" dirty="0">
                <a:latin typeface="Times New Roman" pitchFamily="18" charset="0"/>
                <a:cs typeface="Times New Roman" pitchFamily="18" charset="0"/>
              </a:rPr>
              <a:t>Atmospheric air consists of oxygen , nitrogen organ etc., is called dry air</a:t>
            </a:r>
          </a:p>
          <a:p>
            <a:pPr algn="just">
              <a:buNone/>
            </a:pPr>
            <a:endParaRPr lang="en-US" sz="2000" dirty="0">
              <a:latin typeface="Times New Roman" pitchFamily="18" charset="0"/>
              <a:cs typeface="Times New Roman" pitchFamily="18" charset="0"/>
            </a:endParaRPr>
          </a:p>
          <a:p>
            <a:pPr algn="just">
              <a:buNone/>
            </a:pPr>
            <a:r>
              <a:rPr lang="en-US" sz="2000" b="1" dirty="0">
                <a:latin typeface="Times New Roman" pitchFamily="18" charset="0"/>
                <a:cs typeface="Times New Roman" pitchFamily="18" charset="0"/>
              </a:rPr>
              <a:t>Moisture air</a:t>
            </a:r>
          </a:p>
          <a:p>
            <a:pPr algn="just">
              <a:buNone/>
            </a:pPr>
            <a:r>
              <a:rPr lang="en-US" sz="2000" dirty="0">
                <a:latin typeface="Times New Roman" pitchFamily="18" charset="0"/>
                <a:cs typeface="Times New Roman" pitchFamily="18" charset="0"/>
              </a:rPr>
              <a:t>Mixture of dry air and water vapor</a:t>
            </a:r>
          </a:p>
          <a:p>
            <a:pPr algn="just">
              <a:buNone/>
            </a:pPr>
            <a:endParaRPr lang="en-US" sz="2000" b="1" dirty="0">
              <a:latin typeface="Times New Roman" pitchFamily="18" charset="0"/>
              <a:cs typeface="Times New Roman" pitchFamily="18" charset="0"/>
            </a:endParaRPr>
          </a:p>
          <a:p>
            <a:pPr algn="just">
              <a:buNone/>
            </a:pPr>
            <a:r>
              <a:rPr lang="en-US" sz="2000" b="1" dirty="0">
                <a:latin typeface="Times New Roman" pitchFamily="18" charset="0"/>
                <a:cs typeface="Times New Roman" pitchFamily="18" charset="0"/>
              </a:rPr>
              <a:t>Humidity</a:t>
            </a:r>
          </a:p>
          <a:p>
            <a:pPr algn="just">
              <a:buNone/>
            </a:pPr>
            <a:r>
              <a:rPr lang="en-US" sz="2000" dirty="0">
                <a:latin typeface="Times New Roman" pitchFamily="18" charset="0"/>
                <a:cs typeface="Times New Roman" pitchFamily="18" charset="0"/>
              </a:rPr>
              <a:t>Fraction of water vapor present in the atmospheric air</a:t>
            </a:r>
          </a:p>
          <a:p>
            <a:pPr algn="just">
              <a:buNone/>
            </a:pPr>
            <a:endParaRPr lang="en-US" sz="2000" b="1" dirty="0">
              <a:latin typeface="Times New Roman" pitchFamily="18" charset="0"/>
              <a:cs typeface="Times New Roman" pitchFamily="18" charset="0"/>
            </a:endParaRPr>
          </a:p>
          <a:p>
            <a:pPr algn="just">
              <a:buNone/>
            </a:pPr>
            <a:r>
              <a:rPr lang="en-US" sz="2000" b="1" dirty="0">
                <a:latin typeface="Times New Roman" pitchFamily="18" charset="0"/>
                <a:cs typeface="Times New Roman" pitchFamily="18" charset="0"/>
              </a:rPr>
              <a:t>Specific humidity</a:t>
            </a:r>
          </a:p>
          <a:p>
            <a:pPr algn="just">
              <a:buNone/>
            </a:pPr>
            <a:r>
              <a:rPr lang="en-US" sz="2000" dirty="0">
                <a:latin typeface="Times New Roman" pitchFamily="18" charset="0"/>
                <a:cs typeface="Times New Roman" pitchFamily="18" charset="0"/>
              </a:rPr>
              <a:t>Mass of water vapor present in 1 kg of moisture air</a:t>
            </a:r>
          </a:p>
          <a:p>
            <a:pPr algn="just">
              <a:buNone/>
            </a:pPr>
            <a:endParaRPr lang="en-US" sz="2000" b="1" dirty="0">
              <a:latin typeface="Times New Roman" pitchFamily="18" charset="0"/>
              <a:cs typeface="Times New Roman" pitchFamily="18" charset="0"/>
            </a:endParaRPr>
          </a:p>
        </p:txBody>
      </p:sp>
    </p:spTree>
  </p:cSld>
  <p:clrMapOvr>
    <a:masterClrMapping/>
  </p:clrMapOvr>
  <p:transition>
    <p:pull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6048672"/>
          </a:xfrm>
        </p:spPr>
        <p:txBody>
          <a:bodyPr>
            <a:noAutofit/>
          </a:bodyPr>
          <a:lstStyle/>
          <a:p>
            <a:pPr>
              <a:buNone/>
            </a:pPr>
            <a:r>
              <a:rPr lang="en-US" sz="2000" b="1" dirty="0">
                <a:latin typeface="Times New Roman" pitchFamily="18" charset="0"/>
                <a:cs typeface="Times New Roman" pitchFamily="18" charset="0"/>
              </a:rPr>
              <a:t>Absolute humidity</a:t>
            </a:r>
          </a:p>
          <a:p>
            <a:pPr>
              <a:buNone/>
            </a:pPr>
            <a:r>
              <a:rPr lang="en-US" sz="2000" dirty="0">
                <a:latin typeface="Times New Roman" pitchFamily="18" charset="0"/>
                <a:cs typeface="Times New Roman" pitchFamily="18" charset="0"/>
              </a:rPr>
              <a:t>Mass of water vapor present in </a:t>
            </a:r>
            <a:r>
              <a:rPr lang="en-US" sz="2000" b="1" dirty="0">
                <a:solidFill>
                  <a:srgbClr val="FF0000"/>
                </a:solidFill>
                <a:latin typeface="Times New Roman" pitchFamily="18" charset="0"/>
                <a:cs typeface="Times New Roman" pitchFamily="18" charset="0"/>
              </a:rPr>
              <a:t>1m cube of moisture air</a:t>
            </a:r>
          </a:p>
          <a:p>
            <a:pPr>
              <a:buNone/>
            </a:pPr>
            <a:endParaRPr lang="en-US" sz="2000" b="1"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Relative humidity</a:t>
            </a:r>
          </a:p>
          <a:p>
            <a:pPr algn="just">
              <a:buNone/>
            </a:pPr>
            <a:r>
              <a:rPr lang="en-US" sz="2000" dirty="0">
                <a:latin typeface="Times New Roman" pitchFamily="18" charset="0"/>
                <a:cs typeface="Times New Roman" pitchFamily="18" charset="0"/>
              </a:rPr>
              <a:t>Ratio of mass of water vapor present in 1 kg of moisture air to the mass of water vapor present in 1kg of saturated air</a:t>
            </a:r>
            <a:endParaRPr lang="en-IN" sz="2000" dirty="0">
              <a:latin typeface="Times New Roman" pitchFamily="18" charset="0"/>
              <a:cs typeface="Times New Roman" pitchFamily="18" charset="0"/>
            </a:endParaRPr>
          </a:p>
          <a:p>
            <a:pPr>
              <a:buNone/>
            </a:pPr>
            <a:endParaRPr lang="en-US" sz="2000" b="1"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Saturated air</a:t>
            </a:r>
          </a:p>
          <a:p>
            <a:pPr>
              <a:buNone/>
            </a:pPr>
            <a:r>
              <a:rPr lang="en-US" sz="2000" dirty="0">
                <a:latin typeface="Times New Roman" pitchFamily="18" charset="0"/>
                <a:cs typeface="Times New Roman" pitchFamily="18" charset="0"/>
              </a:rPr>
              <a:t>When the air got diffused maximum amount of water vapor into  it at a given pressure &amp; temperature </a:t>
            </a:r>
          </a:p>
          <a:p>
            <a:pPr>
              <a:buNone/>
            </a:pPr>
            <a:endParaRPr lang="en-US" sz="2000"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Dry bulb temperature</a:t>
            </a:r>
            <a:r>
              <a:rPr lang="en-US" sz="2000" dirty="0">
                <a:latin typeface="Times New Roman" pitchFamily="18" charset="0"/>
                <a:cs typeface="Times New Roman" pitchFamily="18" charset="0"/>
              </a:rPr>
              <a:t> </a:t>
            </a:r>
          </a:p>
          <a:p>
            <a:pPr>
              <a:buNone/>
            </a:pPr>
            <a:r>
              <a:rPr lang="en-US" sz="2000" dirty="0">
                <a:latin typeface="Times New Roman" pitchFamily="18" charset="0"/>
                <a:cs typeface="Times New Roman" pitchFamily="18" charset="0"/>
              </a:rPr>
              <a:t>Temperature of air when measured with an ordinary thermometer</a:t>
            </a:r>
            <a:endParaRPr lang="en-US" sz="2000" b="1" dirty="0">
              <a:latin typeface="Times New Roman" pitchFamily="18" charset="0"/>
              <a:cs typeface="Times New Roman" pitchFamily="18" charset="0"/>
            </a:endParaRPr>
          </a:p>
          <a:p>
            <a:pPr>
              <a:buNone/>
            </a:pPr>
            <a:endParaRPr lang="en-US" sz="2000" b="1"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Wet bulb Temperature</a:t>
            </a:r>
          </a:p>
          <a:p>
            <a:pPr>
              <a:buNone/>
            </a:pPr>
            <a:r>
              <a:rPr lang="en-US" sz="2000" dirty="0">
                <a:latin typeface="Times New Roman" pitchFamily="18" charset="0"/>
                <a:cs typeface="Times New Roman" pitchFamily="18" charset="0"/>
              </a:rPr>
              <a:t>Temperature of air when measured with a thermo meter with a wet cloth on the bulb.</a:t>
            </a:r>
          </a:p>
          <a:p>
            <a:endParaRPr lang="en-US"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cSld>
  <p:clrMapOvr>
    <a:masterClrMapping/>
  </p:clrMapOvr>
  <p:transition>
    <p:pull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COOLING TOWER CALCULATIONS</a:t>
            </a:r>
            <a:endParaRPr lang="en-IN"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684006" y="1628800"/>
            <a:ext cx="7241948" cy="4824536"/>
          </a:xfrm>
          <a:prstGeom prst="rect">
            <a:avLst/>
          </a:prstGeom>
          <a:noFill/>
          <a:ln w="9525">
            <a:noFill/>
            <a:miter lim="800000"/>
            <a:headEnd/>
            <a:tailEnd/>
          </a:ln>
        </p:spPr>
      </p:pic>
    </p:spTree>
  </p:cSld>
  <p:clrMapOvr>
    <a:masterClrMapping/>
  </p:clrMapOvr>
  <p:transition>
    <p:pull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1835696" y="189856"/>
            <a:ext cx="4824536" cy="6476654"/>
          </a:xfrm>
          <a:prstGeom prst="rect">
            <a:avLst/>
          </a:prstGeom>
          <a:noFill/>
          <a:ln w="9525">
            <a:noFill/>
            <a:miter lim="800000"/>
            <a:headEnd/>
            <a:tailEnd/>
          </a:ln>
        </p:spPr>
      </p:pic>
    </p:spTree>
  </p:cSld>
  <p:clrMapOvr>
    <a:masterClrMapping/>
  </p:clrMapOvr>
  <p:transition>
    <p:pull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32656"/>
                <a:ext cx="8229600" cy="6192688"/>
              </a:xfrm>
            </p:spPr>
            <p:txBody>
              <a:bodyPr>
                <a:normAutofit fontScale="92500"/>
              </a:bodyPr>
              <a:lstStyle/>
              <a:p>
                <a:pPr>
                  <a:buNone/>
                </a:pPr>
                <a:r>
                  <a:rPr lang="en-US" sz="2400" b="1" dirty="0">
                    <a:latin typeface="Times New Roman" pitchFamily="18" charset="0"/>
                    <a:cs typeface="Times New Roman" pitchFamily="18" charset="0"/>
                  </a:rPr>
                  <a:t>Air Mass Balance:</a:t>
                </a:r>
              </a:p>
              <a:p>
                <a:pPr>
                  <a:buNone/>
                </a:pPr>
                <a:r>
                  <a:rPr lang="en-US" sz="2400" dirty="0">
                    <a:latin typeface="Times New Roman" pitchFamily="18" charset="0"/>
                    <a:cs typeface="Times New Roman" pitchFamily="18" charset="0"/>
                  </a:rPr>
                  <a:t>	G</a:t>
                </a:r>
                <a:r>
                  <a:rPr lang="en-US" sz="1400" dirty="0">
                    <a:latin typeface="Times New Roman" pitchFamily="18" charset="0"/>
                    <a:cs typeface="Times New Roman" pitchFamily="18" charset="0"/>
                  </a:rPr>
                  <a:t>1</a:t>
                </a:r>
                <a:r>
                  <a:rPr lang="en-US" sz="2400" dirty="0">
                    <a:latin typeface="Times New Roman" pitchFamily="18" charset="0"/>
                    <a:cs typeface="Times New Roman" pitchFamily="18" charset="0"/>
                  </a:rPr>
                  <a:t>= G</a:t>
                </a:r>
                <a:r>
                  <a:rPr lang="en-US" sz="1400" dirty="0">
                    <a:latin typeface="Times New Roman" pitchFamily="18" charset="0"/>
                    <a:cs typeface="Times New Roman" pitchFamily="18" charset="0"/>
                  </a:rPr>
                  <a:t>2 </a:t>
                </a:r>
                <a:r>
                  <a:rPr lang="en-US" sz="2400" dirty="0">
                    <a:latin typeface="Times New Roman" pitchFamily="18" charset="0"/>
                    <a:cs typeface="Times New Roman" pitchFamily="18" charset="0"/>
                  </a:rPr>
                  <a:t>= G</a:t>
                </a:r>
                <a:endParaRPr lang="en-US" sz="1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Where G is kg of air</a:t>
                </a:r>
              </a:p>
              <a:p>
                <a:pPr>
                  <a:buNone/>
                </a:pPr>
                <a:r>
                  <a:rPr lang="en-US" sz="2400" b="1" dirty="0">
                    <a:latin typeface="Times New Roman" pitchFamily="18" charset="0"/>
                    <a:cs typeface="Times New Roman" pitchFamily="18" charset="0"/>
                  </a:rPr>
                  <a:t>Water Mass Balance:</a:t>
                </a:r>
              </a:p>
              <a:p>
                <a:pPr>
                  <a:buNone/>
                </a:pPr>
                <a14:m>
                  <m:oMath xmlns:m="http://schemas.openxmlformats.org/officeDocument/2006/math">
                    <m:sSub>
                      <m:sSubPr>
                        <m:ctrlPr>
                          <a:rPr lang="en-US" sz="2400" i="1" smtClean="0">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𝑚</m:t>
                        </m:r>
                      </m:e>
                      <m:sub>
                        <m:r>
                          <a:rPr lang="en-IN" sz="2400" b="0" i="1" smtClean="0">
                            <a:latin typeface="Cambria Math" panose="02040503050406030204" pitchFamily="18" charset="0"/>
                            <a:cs typeface="Times New Roman" pitchFamily="18" charset="0"/>
                          </a:rPr>
                          <m:t>𝑤</m:t>
                        </m:r>
                        <m:r>
                          <a:rPr lang="en-IN" sz="2400" b="0" i="1" smtClean="0">
                            <a:latin typeface="Cambria Math" panose="02040503050406030204" pitchFamily="18" charset="0"/>
                            <a:cs typeface="Times New Roman" pitchFamily="18" charset="0"/>
                          </a:rPr>
                          <m:t>3</m:t>
                        </m:r>
                      </m:sub>
                    </m:sSub>
                    <m:r>
                      <a:rPr lang="en-IN" sz="2400" b="0" i="1" smtClean="0">
                        <a:latin typeface="Cambria Math" panose="02040503050406030204" pitchFamily="18" charset="0"/>
                        <a:cs typeface="Times New Roman" pitchFamily="18" charset="0"/>
                      </a:rPr>
                      <m:t>+</m:t>
                    </m:r>
                    <m:sSub>
                      <m:sSubPr>
                        <m:ctrlPr>
                          <a:rPr lang="en-IN" sz="2400" b="0" i="1" smtClean="0">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𝐺</m:t>
                        </m:r>
                      </m:e>
                      <m:sub>
                        <m:r>
                          <a:rPr lang="en-IN" sz="2400" b="0" i="1" smtClean="0">
                            <a:latin typeface="Cambria Math" panose="02040503050406030204" pitchFamily="18" charset="0"/>
                            <a:cs typeface="Times New Roman" pitchFamily="18" charset="0"/>
                          </a:rPr>
                          <m:t>1</m:t>
                        </m:r>
                      </m:sub>
                    </m:sSub>
                    <m:sSub>
                      <m:sSubPr>
                        <m:ctrlPr>
                          <a:rPr lang="en-IN" sz="2400" b="0" i="1" smtClean="0">
                            <a:latin typeface="Cambria Math" panose="02040503050406030204" pitchFamily="18" charset="0"/>
                            <a:cs typeface="Times New Roman" pitchFamily="18" charset="0"/>
                          </a:rPr>
                        </m:ctrlPr>
                      </m:sSubPr>
                      <m:e>
                        <m:r>
                          <a:rPr lang="en-IN" sz="2400" b="0" i="1" smtClean="0">
                            <a:latin typeface="Cambria Math" panose="02040503050406030204" pitchFamily="18" charset="0"/>
                            <a:ea typeface="Cambria Math" panose="02040503050406030204" pitchFamily="18" charset="0"/>
                            <a:cs typeface="Times New Roman" pitchFamily="18" charset="0"/>
                          </a:rPr>
                          <m:t>𝜔</m:t>
                        </m:r>
                      </m:e>
                      <m:sub>
                        <m:r>
                          <a:rPr lang="en-IN" sz="2400" b="0" i="1" smtClean="0">
                            <a:latin typeface="Cambria Math" panose="02040503050406030204" pitchFamily="18" charset="0"/>
                            <a:cs typeface="Times New Roman" pitchFamily="18" charset="0"/>
                          </a:rPr>
                          <m:t>1</m:t>
                        </m:r>
                      </m:sub>
                    </m:sSub>
                    <m:r>
                      <a:rPr lang="en-IN" sz="2400" b="0" i="1" smtClean="0">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𝑚</m:t>
                        </m:r>
                      </m:e>
                      <m:sub>
                        <m:r>
                          <a:rPr lang="en-IN" sz="2400" i="1">
                            <a:latin typeface="Cambria Math" panose="02040503050406030204" pitchFamily="18" charset="0"/>
                            <a:cs typeface="Times New Roman" pitchFamily="18" charset="0"/>
                          </a:rPr>
                          <m:t>𝑤</m:t>
                        </m:r>
                        <m:r>
                          <a:rPr lang="en-IN" sz="2400" b="0" i="1" smtClean="0">
                            <a:latin typeface="Cambria Math" panose="02040503050406030204" pitchFamily="18" charset="0"/>
                            <a:cs typeface="Times New Roman" pitchFamily="18" charset="0"/>
                          </a:rPr>
                          <m:t>4</m:t>
                        </m:r>
                      </m:sub>
                    </m:sSub>
                    <m:r>
                      <a:rPr lang="en-IN" sz="2400" i="1">
                        <a:latin typeface="Cambria Math" panose="02040503050406030204" pitchFamily="18" charset="0"/>
                        <a:cs typeface="Times New Roman" pitchFamily="18" charset="0"/>
                      </a:rPr>
                      <m:t>+</m:t>
                    </m:r>
                    <m:sSub>
                      <m:sSubPr>
                        <m:ctrlPr>
                          <a:rPr lang="en-IN"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𝐺</m:t>
                        </m:r>
                      </m:e>
                      <m:sub>
                        <m:r>
                          <a:rPr lang="en-IN" sz="2400" b="0" i="1" smtClean="0">
                            <a:latin typeface="Cambria Math" panose="02040503050406030204" pitchFamily="18" charset="0"/>
                            <a:cs typeface="Times New Roman" pitchFamily="18" charset="0"/>
                          </a:rPr>
                          <m:t>2</m:t>
                        </m:r>
                      </m:sub>
                    </m:sSub>
                    <m:sSub>
                      <m:sSubPr>
                        <m:ctrlPr>
                          <a:rPr lang="en-IN" sz="2400" i="1">
                            <a:latin typeface="Cambria Math" panose="02040503050406030204" pitchFamily="18" charset="0"/>
                            <a:cs typeface="Times New Roman" pitchFamily="18" charset="0"/>
                          </a:rPr>
                        </m:ctrlPr>
                      </m:sSubPr>
                      <m:e>
                        <m:r>
                          <a:rPr lang="en-IN" sz="2400" i="1">
                            <a:latin typeface="Cambria Math" panose="02040503050406030204" pitchFamily="18" charset="0"/>
                            <a:ea typeface="Cambria Math" panose="02040503050406030204" pitchFamily="18" charset="0"/>
                            <a:cs typeface="Times New Roman" pitchFamily="18" charset="0"/>
                          </a:rPr>
                          <m:t>𝜔</m:t>
                        </m:r>
                      </m:e>
                      <m:sub>
                        <m:r>
                          <a:rPr lang="en-IN" sz="2400" b="0" i="1" smtClean="0">
                            <a:latin typeface="Cambria Math" panose="02040503050406030204" pitchFamily="18" charset="0"/>
                            <a:ea typeface="Cambria Math" panose="02040503050406030204" pitchFamily="18" charset="0"/>
                            <a:cs typeface="Times New Roman" pitchFamily="18" charset="0"/>
                          </a:rPr>
                          <m:t>2</m:t>
                        </m:r>
                      </m:sub>
                    </m:sSub>
                  </m:oMath>
                </a14:m>
                <a:r>
                  <a:rPr lang="en-US" sz="2400" dirty="0">
                    <a:latin typeface="Times New Roman" pitchFamily="18" charset="0"/>
                    <a:cs typeface="Times New Roman" pitchFamily="18" charset="0"/>
                  </a:rPr>
                  <a:t>	</a:t>
                </a:r>
              </a:p>
              <a:p>
                <a:pPr>
                  <a:buNone/>
                </a:pPr>
                <a:r>
                  <a:rPr lang="en-US" sz="2400" dirty="0">
                    <a:latin typeface="Times New Roman" pitchFamily="18" charset="0"/>
                    <a:cs typeface="Times New Roman" pitchFamily="18" charset="0"/>
                    <a:sym typeface="Symbol"/>
                  </a:rPr>
                  <a:t>	Where  is specific humidity , kg of water per kg of air</a:t>
                </a:r>
              </a:p>
              <a:p>
                <a:pPr>
                  <a:buNone/>
                </a:pPr>
                <a:r>
                  <a:rPr lang="en-US" sz="2400" dirty="0">
                    <a:latin typeface="Times New Roman" pitchFamily="18" charset="0"/>
                    <a:cs typeface="Times New Roman" pitchFamily="18" charset="0"/>
                  </a:rPr>
                  <a:t>	</a:t>
                </a:r>
                <a:r>
                  <a:rPr lang="en-US" sz="2400" dirty="0">
                    <a:cs typeface="Times New Roman" pitchFamily="18" charset="0"/>
                  </a:rPr>
                  <a:t> </a:t>
                </a:r>
                <a14:m>
                  <m:oMath xmlns:m="http://schemas.openxmlformats.org/officeDocument/2006/math">
                    <m:sSub>
                      <m:sSubPr>
                        <m:ctrlPr>
                          <a:rPr lang="en-US" sz="2400" i="1" smtClean="0">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𝑚</m:t>
                        </m:r>
                      </m:e>
                      <m:sub>
                        <m:r>
                          <a:rPr lang="en-IN" sz="2400" b="0" i="1" smtClean="0">
                            <a:latin typeface="Cambria Math" panose="02040503050406030204" pitchFamily="18" charset="0"/>
                            <a:cs typeface="Times New Roman" pitchFamily="18" charset="0"/>
                          </a:rPr>
                          <m:t>𝑤</m:t>
                        </m:r>
                        <m:r>
                          <a:rPr lang="en-IN" sz="2400" b="0" i="1" smtClean="0">
                            <a:latin typeface="Cambria Math" panose="02040503050406030204" pitchFamily="18" charset="0"/>
                            <a:cs typeface="Times New Roman" pitchFamily="18" charset="0"/>
                          </a:rPr>
                          <m:t>3</m:t>
                        </m:r>
                      </m:sub>
                    </m:sSub>
                    <m:r>
                      <a:rPr lang="en-IN" sz="2400" b="0" i="1" smtClean="0">
                        <a:latin typeface="Cambria Math" panose="02040503050406030204" pitchFamily="18" charset="0"/>
                        <a:cs typeface="Times New Roman" pitchFamily="18" charset="0"/>
                      </a:rPr>
                      <m:t>−</m:t>
                    </m:r>
                    <m:sSub>
                      <m:sSubPr>
                        <m:ctrlPr>
                          <a:rPr lang="en-US" sz="2400" i="1" smtClean="0">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𝑚</m:t>
                        </m:r>
                      </m:e>
                      <m:sub>
                        <m:r>
                          <a:rPr lang="en-IN" sz="2400" i="1">
                            <a:latin typeface="Cambria Math" panose="02040503050406030204" pitchFamily="18" charset="0"/>
                            <a:cs typeface="Times New Roman" pitchFamily="18" charset="0"/>
                          </a:rPr>
                          <m:t>𝑤</m:t>
                        </m:r>
                        <m:r>
                          <a:rPr lang="en-IN" sz="2400" b="0" i="1" smtClean="0">
                            <a:latin typeface="Cambria Math" panose="02040503050406030204" pitchFamily="18" charset="0"/>
                            <a:cs typeface="Times New Roman" pitchFamily="18" charset="0"/>
                          </a:rPr>
                          <m:t>4</m:t>
                        </m:r>
                      </m:sub>
                    </m:sSub>
                    <m:r>
                      <a:rPr lang="en-IN" sz="2400" b="0" i="1" smtClean="0">
                        <a:latin typeface="Cambria Math" panose="02040503050406030204" pitchFamily="18" charset="0"/>
                        <a:cs typeface="Times New Roman" pitchFamily="18" charset="0"/>
                      </a:rPr>
                      <m:t>=</m:t>
                    </m:r>
                    <m:r>
                      <a:rPr lang="en-IN" sz="2400" b="0" i="1" smtClean="0">
                        <a:latin typeface="Cambria Math" panose="02040503050406030204" pitchFamily="18" charset="0"/>
                        <a:cs typeface="Times New Roman" pitchFamily="18" charset="0"/>
                      </a:rPr>
                      <m:t>𝐺</m:t>
                    </m:r>
                    <m:d>
                      <m:dPr>
                        <m:ctrlPr>
                          <a:rPr lang="en-IN" sz="2400" b="0" i="1" smtClean="0">
                            <a:latin typeface="Cambria Math" panose="02040503050406030204" pitchFamily="18" charset="0"/>
                            <a:cs typeface="Times New Roman" pitchFamily="18" charset="0"/>
                          </a:rPr>
                        </m:ctrlPr>
                      </m:dPr>
                      <m:e>
                        <m:sSub>
                          <m:sSubPr>
                            <m:ctrlPr>
                              <a:rPr lang="en-IN" sz="2400" i="1">
                                <a:latin typeface="Cambria Math" panose="02040503050406030204" pitchFamily="18" charset="0"/>
                                <a:cs typeface="Times New Roman" pitchFamily="18" charset="0"/>
                              </a:rPr>
                            </m:ctrlPr>
                          </m:sSubPr>
                          <m:e>
                            <m:r>
                              <a:rPr lang="en-IN" sz="2400" i="1">
                                <a:latin typeface="Cambria Math" panose="02040503050406030204" pitchFamily="18" charset="0"/>
                                <a:ea typeface="Cambria Math" panose="02040503050406030204" pitchFamily="18" charset="0"/>
                                <a:cs typeface="Times New Roman" pitchFamily="18" charset="0"/>
                              </a:rPr>
                              <m:t>𝜔</m:t>
                            </m:r>
                          </m:e>
                          <m:sub>
                            <m:r>
                              <a:rPr lang="en-IN" sz="2400" b="0" i="1" smtClean="0">
                                <a:latin typeface="Cambria Math" panose="02040503050406030204" pitchFamily="18" charset="0"/>
                                <a:ea typeface="Cambria Math" panose="02040503050406030204" pitchFamily="18" charset="0"/>
                                <a:cs typeface="Times New Roman" pitchFamily="18" charset="0"/>
                              </a:rPr>
                              <m:t>2</m:t>
                            </m:r>
                          </m:sub>
                        </m:sSub>
                        <m:r>
                          <a:rPr lang="en-IN" sz="2400" b="0" i="1" smtClean="0">
                            <a:latin typeface="Cambria Math" panose="02040503050406030204" pitchFamily="18" charset="0"/>
                            <a:cs typeface="Times New Roman" pitchFamily="18" charset="0"/>
                          </a:rPr>
                          <m:t>−</m:t>
                        </m:r>
                        <m:sSub>
                          <m:sSubPr>
                            <m:ctrlPr>
                              <a:rPr lang="en-IN" sz="2400" i="1">
                                <a:latin typeface="Cambria Math" panose="02040503050406030204" pitchFamily="18" charset="0"/>
                                <a:cs typeface="Times New Roman" pitchFamily="18" charset="0"/>
                              </a:rPr>
                            </m:ctrlPr>
                          </m:sSubPr>
                          <m:e>
                            <m:r>
                              <a:rPr lang="en-IN" sz="2400" i="1">
                                <a:latin typeface="Cambria Math" panose="02040503050406030204" pitchFamily="18" charset="0"/>
                                <a:ea typeface="Cambria Math" panose="02040503050406030204" pitchFamily="18" charset="0"/>
                                <a:cs typeface="Times New Roman" pitchFamily="18" charset="0"/>
                              </a:rPr>
                              <m:t>𝜔</m:t>
                            </m:r>
                          </m:e>
                          <m:sub>
                            <m:r>
                              <a:rPr lang="en-IN" sz="2400" i="1">
                                <a:latin typeface="Cambria Math" panose="02040503050406030204" pitchFamily="18" charset="0"/>
                                <a:cs typeface="Times New Roman" pitchFamily="18" charset="0"/>
                              </a:rPr>
                              <m:t>1</m:t>
                            </m:r>
                          </m:sub>
                        </m:sSub>
                      </m:e>
                    </m:d>
                    <m:r>
                      <a:rPr lang="en-IN" sz="2400" b="0" i="1" smtClean="0">
                        <a:latin typeface="Cambria Math" panose="02040503050406030204" pitchFamily="18" charset="0"/>
                        <a:cs typeface="Times New Roman" pitchFamily="18" charset="0"/>
                      </a:rPr>
                      <m:t>=</m:t>
                    </m:r>
                    <m:r>
                      <a:rPr lang="en-IN" sz="2400" b="0" i="1" smtClean="0">
                        <a:latin typeface="Cambria Math" panose="02040503050406030204" pitchFamily="18" charset="0"/>
                        <a:cs typeface="Times New Roman" pitchFamily="18" charset="0"/>
                      </a:rPr>
                      <m:t>𝑥</m:t>
                    </m:r>
                  </m:oMath>
                </a14:m>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sym typeface="Symbol"/>
                  </a:rPr>
                  <a:t>	x= make up water (kg)</a:t>
                </a:r>
              </a:p>
              <a:p>
                <a:pPr>
                  <a:buNone/>
                </a:pPr>
                <a:r>
                  <a:rPr lang="en-US" sz="2400" dirty="0">
                    <a:latin typeface="Times New Roman" pitchFamily="18" charset="0"/>
                    <a:cs typeface="Times New Roman" pitchFamily="18" charset="0"/>
                    <a:sym typeface="Symbol"/>
                  </a:rPr>
                  <a:t>	where </a:t>
                </a:r>
                <a14:m>
                  <m:oMath xmlns:m="http://schemas.openxmlformats.org/officeDocument/2006/math">
                    <m:sSub>
                      <m:sSubPr>
                        <m:ctrlPr>
                          <a:rPr lang="en-US" sz="2400" i="1" smtClean="0">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𝑚</m:t>
                        </m:r>
                      </m:e>
                      <m:sub>
                        <m:r>
                          <a:rPr lang="en-IN" sz="2400" b="0" i="1" smtClean="0">
                            <a:latin typeface="Cambria Math" panose="02040503050406030204" pitchFamily="18" charset="0"/>
                            <a:cs typeface="Times New Roman" pitchFamily="18" charset="0"/>
                          </a:rPr>
                          <m:t>𝑤</m:t>
                        </m:r>
                      </m:sub>
                    </m:sSub>
                  </m:oMath>
                </a14:m>
                <a:r>
                  <a:rPr lang="en-US" sz="2400" dirty="0">
                    <a:latin typeface="Times New Roman" pitchFamily="18" charset="0"/>
                    <a:cs typeface="Times New Roman" pitchFamily="18" charset="0"/>
                    <a:sym typeface="Symbol"/>
                  </a:rPr>
                  <a:t> is mass of  water (kg)</a:t>
                </a:r>
              </a:p>
              <a:p>
                <a:pPr>
                  <a:buNone/>
                </a:pPr>
                <a:r>
                  <a:rPr lang="en-US" sz="2400" b="1" dirty="0">
                    <a:latin typeface="Times New Roman" pitchFamily="18" charset="0"/>
                    <a:cs typeface="Times New Roman" pitchFamily="18" charset="0"/>
                    <a:sym typeface="Symbol"/>
                  </a:rPr>
                  <a:t>Energy Balance:</a:t>
                </a:r>
              </a:p>
              <a:p>
                <a:pP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𝑚</m:t>
                          </m:r>
                        </m:e>
                        <m:sub>
                          <m:r>
                            <a:rPr lang="en-IN" sz="2400" b="0" i="1" smtClean="0">
                              <a:latin typeface="Cambria Math" panose="02040503050406030204" pitchFamily="18" charset="0"/>
                              <a:cs typeface="Times New Roman" pitchFamily="18" charset="0"/>
                            </a:rPr>
                            <m:t>𝑤</m:t>
                          </m:r>
                          <m:r>
                            <a:rPr lang="en-IN" sz="2400" b="0" i="1" smtClean="0">
                              <a:latin typeface="Cambria Math" panose="02040503050406030204" pitchFamily="18" charset="0"/>
                              <a:cs typeface="Times New Roman" pitchFamily="18" charset="0"/>
                            </a:rPr>
                            <m:t>3</m:t>
                          </m:r>
                        </m:sub>
                      </m:sSub>
                      <m:r>
                        <a:rPr lang="en-IN" sz="2400" b="0" i="1" smtClean="0">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3</m:t>
                          </m:r>
                        </m:sub>
                      </m:sSub>
                      <m:r>
                        <a:rPr lang="en-IN" sz="2400" b="0" i="1" smtClean="0">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𝐺</m:t>
                          </m:r>
                        </m:e>
                        <m:sub>
                          <m:r>
                            <a:rPr lang="en-IN" sz="2400" b="0" i="1" smtClean="0">
                              <a:latin typeface="Cambria Math" panose="02040503050406030204" pitchFamily="18" charset="0"/>
                              <a:cs typeface="Times New Roman" pitchFamily="18" charset="0"/>
                            </a:rPr>
                            <m:t>1</m:t>
                          </m:r>
                        </m:sub>
                      </m:sSub>
                      <m:r>
                        <a:rPr lang="en-IN" sz="2400" b="0" i="1" smtClean="0">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h</m:t>
                          </m:r>
                        </m:e>
                        <m:sub>
                          <m:r>
                            <a:rPr lang="en-IN" sz="2400" b="0" i="1" smtClean="0">
                              <a:latin typeface="Cambria Math" panose="02040503050406030204" pitchFamily="18" charset="0"/>
                              <a:cs typeface="Times New Roman" pitchFamily="18" charset="0"/>
                            </a:rPr>
                            <m:t>𝑎</m:t>
                          </m:r>
                          <m:r>
                            <a:rPr lang="en-IN" sz="2400" b="0" i="1" smtClean="0">
                              <a:latin typeface="Cambria Math" panose="02040503050406030204" pitchFamily="18" charset="0"/>
                              <a:cs typeface="Times New Roman" pitchFamily="18" charset="0"/>
                            </a:rPr>
                            <m:t>1</m:t>
                          </m:r>
                        </m:sub>
                      </m:sSub>
                      <m:r>
                        <a:rPr lang="en-IN" sz="2400" b="0" i="1" smtClean="0">
                          <a:latin typeface="Cambria Math" panose="02040503050406030204" pitchFamily="18" charset="0"/>
                          <a:cs typeface="Times New Roman" pitchFamily="18" charset="0"/>
                        </a:rPr>
                        <m:t>+</m:t>
                      </m:r>
                      <m:r>
                        <a:rPr lang="en-IN" sz="2400" b="0" i="1" smtClean="0">
                          <a:latin typeface="Cambria Math" panose="02040503050406030204" pitchFamily="18" charset="0"/>
                          <a:cs typeface="Times New Roman" pitchFamily="18" charset="0"/>
                        </a:rPr>
                        <m:t>𝑥</m:t>
                      </m:r>
                      <m:r>
                        <a:rPr lang="en-IN" sz="2400" b="0" i="1" smtClean="0">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3</m:t>
                          </m:r>
                        </m:sub>
                      </m:sSub>
                      <m:r>
                        <a:rPr lang="en-IN" sz="2400" b="0" i="1" smtClean="0">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𝑚</m:t>
                          </m:r>
                        </m:e>
                        <m:sub>
                          <m:r>
                            <a:rPr lang="en-IN" sz="2400" i="1">
                              <a:latin typeface="Cambria Math" panose="02040503050406030204" pitchFamily="18" charset="0"/>
                              <a:cs typeface="Times New Roman" pitchFamily="18" charset="0"/>
                            </a:rPr>
                            <m:t>𝑤</m:t>
                          </m:r>
                          <m:r>
                            <a:rPr lang="en-IN" sz="2400" b="0" i="1" smtClean="0">
                              <a:latin typeface="Cambria Math" panose="02040503050406030204" pitchFamily="18" charset="0"/>
                              <a:cs typeface="Times New Roman" pitchFamily="18" charset="0"/>
                            </a:rPr>
                            <m:t>4</m:t>
                          </m:r>
                        </m:sub>
                      </m:sSub>
                      <m:r>
                        <a:rPr lang="en-IN" sz="2400" i="1">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𝑤</m:t>
                          </m:r>
                          <m:r>
                            <a:rPr lang="en-IN" sz="2400" b="0" i="1" smtClean="0">
                              <a:latin typeface="Cambria Math" panose="02040503050406030204" pitchFamily="18" charset="0"/>
                              <a:cs typeface="Times New Roman" pitchFamily="18" charset="0"/>
                            </a:rPr>
                            <m:t>4</m:t>
                          </m:r>
                        </m:sub>
                      </m:sSub>
                      <m:r>
                        <a:rPr lang="en-IN" sz="2400" i="1">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𝐺</m:t>
                          </m:r>
                        </m:e>
                        <m:sub>
                          <m:r>
                            <a:rPr lang="en-IN" sz="2400" b="0" i="1" smtClean="0">
                              <a:latin typeface="Cambria Math" panose="02040503050406030204" pitchFamily="18" charset="0"/>
                              <a:cs typeface="Times New Roman" pitchFamily="18" charset="0"/>
                            </a:rPr>
                            <m:t>2</m:t>
                          </m:r>
                        </m:sub>
                      </m:sSub>
                      <m:r>
                        <a:rPr lang="en-IN" sz="2400" i="1">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𝑎</m:t>
                          </m:r>
                          <m:r>
                            <a:rPr lang="en-IN" sz="2400" b="0" i="1" smtClean="0">
                              <a:latin typeface="Cambria Math" panose="02040503050406030204" pitchFamily="18" charset="0"/>
                              <a:cs typeface="Times New Roman" pitchFamily="18" charset="0"/>
                            </a:rPr>
                            <m:t>2</m:t>
                          </m:r>
                        </m:sub>
                      </m:sSub>
                    </m:oMath>
                  </m:oMathPara>
                </a14:m>
                <a:endParaRPr lang="en-US" sz="2400" dirty="0">
                  <a:latin typeface="Times New Roman" pitchFamily="18" charset="0"/>
                  <a:cs typeface="Times New Roman" pitchFamily="18" charset="0"/>
                  <a:sym typeface="Symbol"/>
                </a:endParaRPr>
              </a:p>
              <a:p>
                <a:pPr>
                  <a:lnSpc>
                    <a:spcPct val="160000"/>
                  </a:lnSpc>
                  <a:spcAft>
                    <a:spcPts val="600"/>
                  </a:spcAft>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𝑚</m:t>
                          </m:r>
                        </m:e>
                        <m:sub>
                          <m:r>
                            <a:rPr lang="en-IN" sz="2400" b="0" i="1" smtClean="0">
                              <a:latin typeface="Cambria Math" panose="02040503050406030204" pitchFamily="18" charset="0"/>
                              <a:cs typeface="Times New Roman" pitchFamily="18" charset="0"/>
                            </a:rPr>
                            <m:t>𝑤</m:t>
                          </m:r>
                          <m:r>
                            <a:rPr lang="en-IN" sz="2400" b="0" i="1" smtClean="0">
                              <a:latin typeface="Cambria Math" panose="02040503050406030204" pitchFamily="18" charset="0"/>
                              <a:cs typeface="Times New Roman" pitchFamily="18" charset="0"/>
                            </a:rPr>
                            <m:t>3</m:t>
                          </m:r>
                        </m:sub>
                      </m:sSub>
                      <m:r>
                        <a:rPr lang="en-IN" sz="2400" b="0" i="1" smtClean="0">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3</m:t>
                          </m:r>
                        </m:sub>
                      </m:sSub>
                      <m:r>
                        <a:rPr lang="en-IN" sz="2400" i="1">
                          <a:latin typeface="Cambria Math" panose="02040503050406030204" pitchFamily="18" charset="0"/>
                          <a:cs typeface="Times New Roman" pitchFamily="18" charset="0"/>
                        </a:rPr>
                        <m:t> </m:t>
                      </m:r>
                      <m:r>
                        <a:rPr lang="en-IN" sz="2400" b="0" i="1" smtClean="0">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𝑚</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4</m:t>
                          </m:r>
                        </m:sub>
                      </m:sSub>
                      <m:r>
                        <a:rPr lang="en-IN" sz="2400" i="1">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4</m:t>
                          </m:r>
                        </m:sub>
                      </m:sSub>
                      <m:r>
                        <a:rPr lang="en-IN" sz="2400" b="0" i="1" smtClean="0">
                          <a:latin typeface="Cambria Math" panose="02040503050406030204" pitchFamily="18" charset="0"/>
                          <a:cs typeface="Times New Roman" pitchFamily="18" charset="0"/>
                        </a:rPr>
                        <m:t>=</m:t>
                      </m:r>
                      <m:r>
                        <a:rPr lang="en-IN" sz="2400" b="0" i="1" smtClean="0">
                          <a:latin typeface="Cambria Math" panose="02040503050406030204" pitchFamily="18" charset="0"/>
                          <a:cs typeface="Times New Roman" pitchFamily="18" charset="0"/>
                        </a:rPr>
                        <m:t>𝐺</m:t>
                      </m:r>
                      <m:r>
                        <a:rPr lang="en-IN" sz="2400" b="0" i="1" smtClean="0">
                          <a:latin typeface="Cambria Math" panose="02040503050406030204" pitchFamily="18" charset="0"/>
                          <a:cs typeface="Times New Roman" pitchFamily="18" charset="0"/>
                        </a:rPr>
                        <m:t>[</m:t>
                      </m:r>
                      <m:d>
                        <m:dPr>
                          <m:ctrlPr>
                            <a:rPr lang="en-IN" sz="2400" b="0" i="1" smtClean="0">
                              <a:latin typeface="Cambria Math" panose="02040503050406030204" pitchFamily="18" charset="0"/>
                              <a:cs typeface="Times New Roman" pitchFamily="18" charset="0"/>
                            </a:rPr>
                          </m:ctrlPr>
                        </m:dPr>
                        <m:e>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𝑎</m:t>
                              </m:r>
                              <m:r>
                                <a:rPr lang="en-IN" sz="2400" b="0" i="1" smtClean="0">
                                  <a:latin typeface="Cambria Math" panose="02040503050406030204" pitchFamily="18" charset="0"/>
                                  <a:cs typeface="Times New Roman" pitchFamily="18" charset="0"/>
                                </a:rPr>
                                <m:t>2</m:t>
                              </m:r>
                            </m:sub>
                          </m:sSub>
                          <m:r>
                            <a:rPr lang="en-IN" sz="2400" b="0" i="1" smtClean="0">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𝑎</m:t>
                              </m:r>
                              <m:r>
                                <a:rPr lang="en-IN" sz="2400" i="1">
                                  <a:latin typeface="Cambria Math" panose="02040503050406030204" pitchFamily="18" charset="0"/>
                                  <a:cs typeface="Times New Roman" pitchFamily="18" charset="0"/>
                                </a:rPr>
                                <m:t>1</m:t>
                              </m:r>
                            </m:sub>
                          </m:sSub>
                        </m:e>
                      </m:d>
                      <m:r>
                        <a:rPr lang="en-IN" sz="2400" b="0" i="1" smtClean="0">
                          <a:latin typeface="Cambria Math" panose="02040503050406030204" pitchFamily="18" charset="0"/>
                          <a:cs typeface="Times New Roman" pitchFamily="18" charset="0"/>
                        </a:rPr>
                        <m:t>−</m:t>
                      </m:r>
                      <m:d>
                        <m:dPr>
                          <m:ctrlPr>
                            <a:rPr lang="en-IN" sz="2400" b="0" i="1" smtClean="0">
                              <a:latin typeface="Cambria Math" panose="02040503050406030204" pitchFamily="18" charset="0"/>
                              <a:cs typeface="Times New Roman" pitchFamily="18" charset="0"/>
                            </a:rPr>
                          </m:ctrlPr>
                        </m:dPr>
                        <m:e>
                          <m:sSub>
                            <m:sSubPr>
                              <m:ctrlPr>
                                <a:rPr lang="en-IN" sz="2400" i="1">
                                  <a:latin typeface="Cambria Math" panose="02040503050406030204" pitchFamily="18" charset="0"/>
                                  <a:cs typeface="Times New Roman" pitchFamily="18" charset="0"/>
                                </a:rPr>
                              </m:ctrlPr>
                            </m:sSubPr>
                            <m:e>
                              <m:r>
                                <a:rPr lang="en-IN" sz="2400" i="1">
                                  <a:latin typeface="Cambria Math" panose="02040503050406030204" pitchFamily="18" charset="0"/>
                                  <a:ea typeface="Cambria Math" panose="02040503050406030204" pitchFamily="18" charset="0"/>
                                  <a:cs typeface="Times New Roman" pitchFamily="18" charset="0"/>
                                </a:rPr>
                                <m:t>𝜔</m:t>
                              </m:r>
                            </m:e>
                            <m:sub>
                              <m:r>
                                <a:rPr lang="en-IN" sz="2400" i="1">
                                  <a:latin typeface="Cambria Math" panose="02040503050406030204" pitchFamily="18" charset="0"/>
                                  <a:ea typeface="Cambria Math" panose="02040503050406030204" pitchFamily="18" charset="0"/>
                                  <a:cs typeface="Times New Roman" pitchFamily="18" charset="0"/>
                                </a:rPr>
                                <m:t>2</m:t>
                              </m:r>
                            </m:sub>
                          </m:sSub>
                          <m:r>
                            <a:rPr lang="en-IN" sz="2400" i="1">
                              <a:latin typeface="Cambria Math" panose="02040503050406030204" pitchFamily="18" charset="0"/>
                              <a:cs typeface="Times New Roman" pitchFamily="18" charset="0"/>
                            </a:rPr>
                            <m:t>−</m:t>
                          </m:r>
                          <m:sSub>
                            <m:sSubPr>
                              <m:ctrlPr>
                                <a:rPr lang="en-IN" sz="2400" i="1">
                                  <a:latin typeface="Cambria Math" panose="02040503050406030204" pitchFamily="18" charset="0"/>
                                  <a:cs typeface="Times New Roman" pitchFamily="18" charset="0"/>
                                </a:rPr>
                              </m:ctrlPr>
                            </m:sSubPr>
                            <m:e>
                              <m:r>
                                <a:rPr lang="en-IN" sz="2400" i="1">
                                  <a:latin typeface="Cambria Math" panose="02040503050406030204" pitchFamily="18" charset="0"/>
                                  <a:ea typeface="Cambria Math" panose="02040503050406030204" pitchFamily="18" charset="0"/>
                                  <a:cs typeface="Times New Roman" pitchFamily="18" charset="0"/>
                                </a:rPr>
                                <m:t>𝜔</m:t>
                              </m:r>
                            </m:e>
                            <m:sub>
                              <m:r>
                                <a:rPr lang="en-IN" sz="2400" i="1">
                                  <a:latin typeface="Cambria Math" panose="02040503050406030204" pitchFamily="18" charset="0"/>
                                  <a:cs typeface="Times New Roman" pitchFamily="18" charset="0"/>
                                </a:rPr>
                                <m:t>1</m:t>
                              </m:r>
                            </m:sub>
                          </m:sSub>
                        </m:e>
                      </m:d>
                      <m:r>
                        <a:rPr lang="en-IN" sz="2400" b="0" i="1" smtClean="0">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3</m:t>
                          </m:r>
                        </m:sub>
                      </m:sSub>
                      <m:r>
                        <a:rPr lang="en-IN" sz="2400" b="0" i="1" smtClean="0">
                          <a:latin typeface="Cambria Math" panose="02040503050406030204" pitchFamily="18" charset="0"/>
                          <a:cs typeface="Times New Roman" pitchFamily="18" charset="0"/>
                        </a:rPr>
                        <m:t>]</m:t>
                      </m:r>
                    </m:oMath>
                  </m:oMathPara>
                </a14:m>
                <a:endParaRPr lang="en-US" sz="2400" dirty="0">
                  <a:latin typeface="Times New Roman" pitchFamily="18" charset="0"/>
                  <a:cs typeface="Times New Roman" pitchFamily="18" charset="0"/>
                  <a:sym typeface="Symbol"/>
                </a:endParaRPr>
              </a:p>
              <a:p>
                <a:pPr>
                  <a:buNone/>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cs typeface="Times New Roman" pitchFamily="18" charset="0"/>
                        </a:rPr>
                        <m:t>𝐺</m:t>
                      </m:r>
                      <m:r>
                        <a:rPr lang="en-IN" sz="2400" b="0" i="1" smtClean="0">
                          <a:latin typeface="Cambria Math" panose="02040503050406030204" pitchFamily="18" charset="0"/>
                          <a:cs typeface="Times New Roman" pitchFamily="18" charset="0"/>
                        </a:rPr>
                        <m:t>=</m:t>
                      </m:r>
                      <m:f>
                        <m:fPr>
                          <m:ctrlPr>
                            <a:rPr lang="en-IN" sz="2400" b="0" i="1" smtClean="0">
                              <a:latin typeface="Cambria Math" panose="02040503050406030204" pitchFamily="18" charset="0"/>
                              <a:cs typeface="Times New Roman" pitchFamily="18" charset="0"/>
                            </a:rPr>
                          </m:ctrlPr>
                        </m:fPr>
                        <m:num>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𝑚</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3</m:t>
                              </m:r>
                            </m:sub>
                          </m:sSub>
                          <m:r>
                            <a:rPr lang="en-IN" sz="2400" i="1">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3</m:t>
                              </m:r>
                            </m:sub>
                          </m:sSub>
                          <m:r>
                            <a:rPr lang="en-IN" sz="2400" i="1">
                              <a:latin typeface="Cambria Math" panose="02040503050406030204" pitchFamily="18" charset="0"/>
                              <a:cs typeface="Times New Roman" pitchFamily="18" charset="0"/>
                            </a:rPr>
                            <m:t> −</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𝑚</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4</m:t>
                              </m:r>
                            </m:sub>
                          </m:sSub>
                          <m:r>
                            <a:rPr lang="en-IN" sz="2400" i="1">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4</m:t>
                              </m:r>
                            </m:sub>
                          </m:sSub>
                        </m:num>
                        <m:den>
                          <m:d>
                            <m:dPr>
                              <m:ctrlPr>
                                <a:rPr lang="en-IN" sz="2400" i="1">
                                  <a:latin typeface="Cambria Math" panose="02040503050406030204" pitchFamily="18" charset="0"/>
                                  <a:cs typeface="Times New Roman" pitchFamily="18" charset="0"/>
                                </a:rPr>
                              </m:ctrlPr>
                            </m:dPr>
                            <m:e>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𝑎</m:t>
                                  </m:r>
                                  <m:r>
                                    <a:rPr lang="en-IN" sz="2400" i="1">
                                      <a:latin typeface="Cambria Math" panose="02040503050406030204" pitchFamily="18" charset="0"/>
                                      <a:cs typeface="Times New Roman" pitchFamily="18" charset="0"/>
                                    </a:rPr>
                                    <m:t>2</m:t>
                                  </m:r>
                                </m:sub>
                              </m:sSub>
                              <m:r>
                                <a:rPr lang="en-IN" sz="2400" i="1">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𝑎</m:t>
                                  </m:r>
                                  <m:r>
                                    <a:rPr lang="en-IN" sz="2400" i="1">
                                      <a:latin typeface="Cambria Math" panose="02040503050406030204" pitchFamily="18" charset="0"/>
                                      <a:cs typeface="Times New Roman" pitchFamily="18" charset="0"/>
                                    </a:rPr>
                                    <m:t>1</m:t>
                                  </m:r>
                                </m:sub>
                              </m:sSub>
                            </m:e>
                          </m:d>
                          <m:r>
                            <a:rPr lang="en-IN" sz="2400" i="1">
                              <a:latin typeface="Cambria Math" panose="02040503050406030204" pitchFamily="18" charset="0"/>
                              <a:cs typeface="Times New Roman" pitchFamily="18" charset="0"/>
                            </a:rPr>
                            <m:t>−</m:t>
                          </m:r>
                          <m:d>
                            <m:dPr>
                              <m:ctrlPr>
                                <a:rPr lang="en-IN" sz="2400" i="1">
                                  <a:latin typeface="Cambria Math" panose="02040503050406030204" pitchFamily="18" charset="0"/>
                                  <a:cs typeface="Times New Roman" pitchFamily="18" charset="0"/>
                                </a:rPr>
                              </m:ctrlPr>
                            </m:dPr>
                            <m:e>
                              <m:sSub>
                                <m:sSubPr>
                                  <m:ctrlPr>
                                    <a:rPr lang="en-IN" sz="2400" i="1">
                                      <a:latin typeface="Cambria Math" panose="02040503050406030204" pitchFamily="18" charset="0"/>
                                      <a:cs typeface="Times New Roman" pitchFamily="18" charset="0"/>
                                    </a:rPr>
                                  </m:ctrlPr>
                                </m:sSubPr>
                                <m:e>
                                  <m:r>
                                    <a:rPr lang="en-IN" sz="2400" i="1">
                                      <a:latin typeface="Cambria Math" panose="02040503050406030204" pitchFamily="18" charset="0"/>
                                      <a:ea typeface="Cambria Math" panose="02040503050406030204" pitchFamily="18" charset="0"/>
                                      <a:cs typeface="Times New Roman" pitchFamily="18" charset="0"/>
                                    </a:rPr>
                                    <m:t>𝜔</m:t>
                                  </m:r>
                                </m:e>
                                <m:sub>
                                  <m:r>
                                    <a:rPr lang="en-IN" sz="2400" i="1">
                                      <a:latin typeface="Cambria Math" panose="02040503050406030204" pitchFamily="18" charset="0"/>
                                      <a:ea typeface="Cambria Math" panose="02040503050406030204" pitchFamily="18" charset="0"/>
                                      <a:cs typeface="Times New Roman" pitchFamily="18" charset="0"/>
                                    </a:rPr>
                                    <m:t>2</m:t>
                                  </m:r>
                                </m:sub>
                              </m:sSub>
                              <m:r>
                                <a:rPr lang="en-IN" sz="2400" i="1">
                                  <a:latin typeface="Cambria Math" panose="02040503050406030204" pitchFamily="18" charset="0"/>
                                  <a:cs typeface="Times New Roman" pitchFamily="18" charset="0"/>
                                </a:rPr>
                                <m:t>−</m:t>
                              </m:r>
                              <m:sSub>
                                <m:sSubPr>
                                  <m:ctrlPr>
                                    <a:rPr lang="en-IN" sz="2400" i="1">
                                      <a:latin typeface="Cambria Math" panose="02040503050406030204" pitchFamily="18" charset="0"/>
                                      <a:cs typeface="Times New Roman" pitchFamily="18" charset="0"/>
                                    </a:rPr>
                                  </m:ctrlPr>
                                </m:sSubPr>
                                <m:e>
                                  <m:r>
                                    <a:rPr lang="en-IN" sz="2400" i="1">
                                      <a:latin typeface="Cambria Math" panose="02040503050406030204" pitchFamily="18" charset="0"/>
                                      <a:ea typeface="Cambria Math" panose="02040503050406030204" pitchFamily="18" charset="0"/>
                                      <a:cs typeface="Times New Roman" pitchFamily="18" charset="0"/>
                                    </a:rPr>
                                    <m:t>𝜔</m:t>
                                  </m:r>
                                </m:e>
                                <m:sub>
                                  <m:r>
                                    <a:rPr lang="en-IN" sz="2400" i="1">
                                      <a:latin typeface="Cambria Math" panose="02040503050406030204" pitchFamily="18" charset="0"/>
                                      <a:cs typeface="Times New Roman" pitchFamily="18" charset="0"/>
                                    </a:rPr>
                                    <m:t>1</m:t>
                                  </m:r>
                                </m:sub>
                              </m:sSub>
                            </m:e>
                          </m:d>
                          <m:r>
                            <a:rPr lang="en-IN" sz="2400" i="1">
                              <a:latin typeface="Cambria Math" panose="02040503050406030204" pitchFamily="18" charset="0"/>
                              <a:cs typeface="Times New Roman" pitchFamily="18" charset="0"/>
                            </a:rPr>
                            <m:t>.</m:t>
                          </m:r>
                          <m:sSub>
                            <m:sSubPr>
                              <m:ctrlPr>
                                <a:rPr lang="en-US"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h</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3</m:t>
                              </m:r>
                            </m:sub>
                          </m:sSub>
                        </m:den>
                      </m:f>
                    </m:oMath>
                  </m:oMathPara>
                </a14:m>
                <a:endParaRPr lang="en-US" sz="2400" dirty="0">
                  <a:latin typeface="Times New Roman" pitchFamily="18" charset="0"/>
                  <a:cs typeface="Times New Roman" pitchFamily="18" charset="0"/>
                  <a:sym typeface="Symbol"/>
                </a:endParaRPr>
              </a:p>
              <a:p>
                <a:pPr>
                  <a:buNone/>
                </a:pPr>
                <a:r>
                  <a:rPr lang="en-US" sz="2400" dirty="0">
                    <a:latin typeface="Times New Roman" pitchFamily="18" charset="0"/>
                    <a:cs typeface="Times New Roman" pitchFamily="18" charset="0"/>
                    <a:sym typeface="Symbol"/>
                  </a:rPr>
                  <a:t>	where hw is enthalpy of water, ha is enthalpy of air</a:t>
                </a:r>
              </a:p>
              <a:p>
                <a:pPr>
                  <a:buNone/>
                </a:pPr>
                <a:endParaRPr lang="en-US" sz="2400" dirty="0">
                  <a:latin typeface="Times New Roman" pitchFamily="18" charset="0"/>
                  <a:cs typeface="Times New Roman" pitchFamily="18" charset="0"/>
                  <a:sym typeface="Symbol"/>
                </a:endParaRPr>
              </a:p>
              <a:p>
                <a:endParaRPr lang="en-US" sz="2400" dirty="0">
                  <a:latin typeface="Times New Roman" pitchFamily="18" charset="0"/>
                  <a:cs typeface="Times New Roman" pitchFamily="18" charset="0"/>
                  <a:sym typeface="Symbol"/>
                </a:endParaRPr>
              </a:p>
              <a:p>
                <a:endParaRPr lang="en-US" sz="2400" dirty="0">
                  <a:latin typeface="Times New Roman" pitchFamily="18" charset="0"/>
                  <a:cs typeface="Times New Roman" pitchFamily="18" charset="0"/>
                  <a:sym typeface="Symbol"/>
                </a:endParaRPr>
              </a:p>
              <a:p>
                <a:endParaRPr lang="en-IN" sz="24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32656"/>
                <a:ext cx="8229600" cy="6192688"/>
              </a:xfrm>
              <a:blipFill>
                <a:blip r:embed="rId2"/>
                <a:stretch>
                  <a:fillRect l="-963" t="-690" b="-394"/>
                </a:stretch>
              </a:blipFill>
            </p:spPr>
            <p:txBody>
              <a:bodyPr/>
              <a:lstStyle/>
              <a:p>
                <a:r>
                  <a:rPr lang="en-IN">
                    <a:noFill/>
                  </a:rPr>
                  <a:t> </a:t>
                </a:r>
              </a:p>
            </p:txBody>
          </p:sp>
        </mc:Fallback>
      </mc:AlternateContent>
    </p:spTree>
  </p:cSld>
  <p:clrMapOvr>
    <a:masterClrMapping/>
  </p:clrMapOvr>
  <p:transition>
    <p:pull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Efficiency of cooling tower</a:t>
            </a:r>
            <a:endParaRPr lang="en-IN"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buNone/>
                </a:pPr>
                <a:r>
                  <a:rPr lang="en-US" sz="2400" dirty="0">
                    <a:latin typeface="Times New Roman" pitchFamily="18" charset="0"/>
                    <a:cs typeface="Times New Roman" pitchFamily="18" charset="0"/>
                  </a:rPr>
                  <a:t>	</a:t>
                </a:r>
                <a:r>
                  <a:rPr lang="el-GR" dirty="0">
                    <a:latin typeface="Times New Roman" pitchFamily="18" charset="0"/>
                    <a:cs typeface="Times New Roman" pitchFamily="18" charset="0"/>
                  </a:rPr>
                  <a:t>η</a:t>
                </a:r>
                <a:r>
                  <a:rPr lang="en-US" sz="1600" dirty="0">
                    <a:latin typeface="Times New Roman" pitchFamily="18" charset="0"/>
                    <a:cs typeface="Times New Roman" pitchFamily="18" charset="0"/>
                  </a:rPr>
                  <a:t>CT</a:t>
                </a:r>
                <a:r>
                  <a:rPr lang="en-US" sz="2400" dirty="0">
                    <a:latin typeface="Times New Roman" pitchFamily="18" charset="0"/>
                    <a:cs typeface="Times New Roman" pitchFamily="18" charset="0"/>
                  </a:rPr>
                  <a:t> = Range / (</a:t>
                </a:r>
                <a:r>
                  <a:rPr lang="en-US" sz="2400" dirty="0" err="1">
                    <a:latin typeface="Times New Roman" pitchFamily="18" charset="0"/>
                    <a:cs typeface="Times New Roman" pitchFamily="18" charset="0"/>
                  </a:rPr>
                  <a:t>Range+Approach</a:t>
                </a:r>
                <a:r>
                  <a:rPr lang="en-US" sz="2400" dirty="0">
                    <a:latin typeface="Times New Roman" pitchFamily="18" charset="0"/>
                    <a:cs typeface="Times New Roman" pitchFamily="18" charset="0"/>
                  </a:rPr>
                  <a:t>)</a:t>
                </a:r>
              </a:p>
              <a:p>
                <a:pPr algn="just">
                  <a:buNone/>
                </a:pPr>
                <a:r>
                  <a:rPr lang="en-US" sz="2400" dirty="0">
                    <a:latin typeface="Times New Roman" pitchFamily="18" charset="0"/>
                    <a:cs typeface="Times New Roman" pitchFamily="18" charset="0"/>
                  </a:rPr>
                  <a:t>	Range : difference in </a:t>
                </a:r>
                <a:r>
                  <a:rPr lang="en-US" sz="2400" b="1" dirty="0">
                    <a:solidFill>
                      <a:srgbClr val="FF0000"/>
                    </a:solidFill>
                    <a:latin typeface="Times New Roman" pitchFamily="18" charset="0"/>
                    <a:cs typeface="Times New Roman" pitchFamily="18" charset="0"/>
                  </a:rPr>
                  <a:t>temperature of cooling water inlet and exit</a:t>
                </a:r>
              </a:p>
              <a:p>
                <a:pPr algn="just">
                  <a:buNone/>
                </a:pPr>
                <a:endParaRPr lang="en-US" sz="2400"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	Approach: difference in </a:t>
                </a:r>
                <a:r>
                  <a:rPr lang="en-US" sz="2400" b="1" dirty="0">
                    <a:solidFill>
                      <a:srgbClr val="FF0000"/>
                    </a:solidFill>
                    <a:latin typeface="Times New Roman" pitchFamily="18" charset="0"/>
                    <a:cs typeface="Times New Roman" pitchFamily="18" charset="0"/>
                  </a:rPr>
                  <a:t>water outlet temperature and entering air wet bulb temperature</a:t>
                </a:r>
              </a:p>
              <a:p>
                <a:pPr algn="just">
                  <a:lnSpc>
                    <a:spcPct val="150000"/>
                  </a:lnSpc>
                  <a:buNone/>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cs typeface="Times New Roman" pitchFamily="18" charset="0"/>
                            </a:rPr>
                          </m:ctrlPr>
                        </m:sSubPr>
                        <m:e>
                          <m:r>
                            <a:rPr lang="en-IN" sz="2400" i="1" smtClean="0">
                              <a:latin typeface="Cambria Math" panose="02040503050406030204" pitchFamily="18" charset="0"/>
                              <a:ea typeface="Cambria Math" panose="02040503050406030204" pitchFamily="18" charset="0"/>
                              <a:cs typeface="Times New Roman" pitchFamily="18" charset="0"/>
                            </a:rPr>
                            <m:t>𝜂</m:t>
                          </m:r>
                        </m:e>
                        <m:sub>
                          <m:r>
                            <a:rPr lang="en-IN" sz="2400" b="0" i="1" smtClean="0">
                              <a:latin typeface="Cambria Math" panose="02040503050406030204" pitchFamily="18" charset="0"/>
                              <a:cs typeface="Times New Roman" pitchFamily="18" charset="0"/>
                            </a:rPr>
                            <m:t>𝐶𝑇</m:t>
                          </m:r>
                        </m:sub>
                      </m:sSub>
                      <m:r>
                        <a:rPr lang="en-IN" sz="2400" b="0" i="1" smtClean="0">
                          <a:latin typeface="Cambria Math" panose="02040503050406030204" pitchFamily="18" charset="0"/>
                          <a:cs typeface="Times New Roman" pitchFamily="18" charset="0"/>
                        </a:rPr>
                        <m:t>=</m:t>
                      </m:r>
                      <m:f>
                        <m:fPr>
                          <m:ctrlPr>
                            <a:rPr lang="en-IN" sz="2400" b="0" i="1" smtClean="0">
                              <a:latin typeface="Cambria Math" panose="02040503050406030204" pitchFamily="18" charset="0"/>
                              <a:cs typeface="Times New Roman" pitchFamily="18" charset="0"/>
                            </a:rPr>
                          </m:ctrlPr>
                        </m:fPr>
                        <m:num>
                          <m:sSub>
                            <m:sSubPr>
                              <m:ctrlPr>
                                <a:rPr lang="en-IN" sz="2400" b="0" i="1" smtClean="0">
                                  <a:latin typeface="Cambria Math" panose="02040503050406030204" pitchFamily="18" charset="0"/>
                                  <a:cs typeface="Times New Roman" pitchFamily="18" charset="0"/>
                                </a:rPr>
                              </m:ctrlPr>
                            </m:sSubPr>
                            <m:e>
                              <m:r>
                                <a:rPr lang="en-IN" sz="2400" b="0" i="1" smtClean="0">
                                  <a:latin typeface="Cambria Math" panose="02040503050406030204" pitchFamily="18" charset="0"/>
                                  <a:cs typeface="Times New Roman" pitchFamily="18" charset="0"/>
                                </a:rPr>
                                <m:t>𝑡</m:t>
                              </m:r>
                            </m:e>
                            <m:sub>
                              <m:r>
                                <a:rPr lang="en-IN" sz="2400" b="0" i="1" smtClean="0">
                                  <a:latin typeface="Cambria Math" panose="02040503050406030204" pitchFamily="18" charset="0"/>
                                  <a:cs typeface="Times New Roman" pitchFamily="18" charset="0"/>
                                </a:rPr>
                                <m:t>𝑤</m:t>
                              </m:r>
                              <m:r>
                                <a:rPr lang="en-IN" sz="2400" b="0" i="1" smtClean="0">
                                  <a:latin typeface="Cambria Math" panose="02040503050406030204" pitchFamily="18" charset="0"/>
                                  <a:cs typeface="Times New Roman" pitchFamily="18" charset="0"/>
                                </a:rPr>
                                <m:t>3</m:t>
                              </m:r>
                            </m:sub>
                          </m:sSub>
                          <m:r>
                            <a:rPr lang="en-IN" sz="2400" b="0" i="1" smtClean="0">
                              <a:latin typeface="Cambria Math" panose="02040503050406030204" pitchFamily="18" charset="0"/>
                              <a:cs typeface="Times New Roman" pitchFamily="18" charset="0"/>
                            </a:rPr>
                            <m:t>−</m:t>
                          </m:r>
                          <m:sSub>
                            <m:sSubPr>
                              <m:ctrlPr>
                                <a:rPr lang="en-IN"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𝑡</m:t>
                              </m:r>
                            </m:e>
                            <m:sub>
                              <m:r>
                                <a:rPr lang="en-IN" sz="2400" i="1">
                                  <a:latin typeface="Cambria Math" panose="02040503050406030204" pitchFamily="18" charset="0"/>
                                  <a:cs typeface="Times New Roman" pitchFamily="18" charset="0"/>
                                </a:rPr>
                                <m:t>𝑤</m:t>
                              </m:r>
                              <m:r>
                                <a:rPr lang="en-IN" sz="2400" b="0" i="1" smtClean="0">
                                  <a:latin typeface="Cambria Math" panose="02040503050406030204" pitchFamily="18" charset="0"/>
                                  <a:cs typeface="Times New Roman" pitchFamily="18" charset="0"/>
                                </a:rPr>
                                <m:t>4</m:t>
                              </m:r>
                            </m:sub>
                          </m:sSub>
                        </m:num>
                        <m:den>
                          <m:sSub>
                            <m:sSubPr>
                              <m:ctrlPr>
                                <a:rPr lang="en-IN"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𝑡</m:t>
                              </m:r>
                            </m:e>
                            <m:sub>
                              <m:r>
                                <a:rPr lang="en-IN" sz="2400" i="1">
                                  <a:latin typeface="Cambria Math" panose="02040503050406030204" pitchFamily="18" charset="0"/>
                                  <a:cs typeface="Times New Roman" pitchFamily="18" charset="0"/>
                                </a:rPr>
                                <m:t>𝑤</m:t>
                              </m:r>
                              <m:r>
                                <a:rPr lang="en-IN" sz="2400" i="1">
                                  <a:latin typeface="Cambria Math" panose="02040503050406030204" pitchFamily="18" charset="0"/>
                                  <a:cs typeface="Times New Roman" pitchFamily="18" charset="0"/>
                                </a:rPr>
                                <m:t>3</m:t>
                              </m:r>
                            </m:sub>
                          </m:sSub>
                          <m:r>
                            <a:rPr lang="en-IN" sz="2400" i="1">
                              <a:latin typeface="Cambria Math" panose="02040503050406030204" pitchFamily="18" charset="0"/>
                              <a:cs typeface="Times New Roman" pitchFamily="18" charset="0"/>
                            </a:rPr>
                            <m:t>−</m:t>
                          </m:r>
                          <m:sSub>
                            <m:sSubPr>
                              <m:ctrlPr>
                                <a:rPr lang="en-IN" sz="2400" i="1">
                                  <a:latin typeface="Cambria Math" panose="02040503050406030204" pitchFamily="18" charset="0"/>
                                  <a:cs typeface="Times New Roman" pitchFamily="18" charset="0"/>
                                </a:rPr>
                              </m:ctrlPr>
                            </m:sSubPr>
                            <m:e>
                              <m:r>
                                <a:rPr lang="en-IN" sz="2400" i="1">
                                  <a:latin typeface="Cambria Math" panose="02040503050406030204" pitchFamily="18" charset="0"/>
                                  <a:cs typeface="Times New Roman" pitchFamily="18" charset="0"/>
                                </a:rPr>
                                <m:t>𝑡</m:t>
                              </m:r>
                            </m:e>
                            <m:sub>
                              <m:r>
                                <a:rPr lang="en-IN" sz="2400" i="1">
                                  <a:latin typeface="Cambria Math" panose="02040503050406030204" pitchFamily="18" charset="0"/>
                                  <a:cs typeface="Times New Roman" pitchFamily="18" charset="0"/>
                                </a:rPr>
                                <m:t>𝑤</m:t>
                              </m:r>
                              <m:r>
                                <a:rPr lang="en-IN" sz="2400" b="0" i="1" smtClean="0">
                                  <a:latin typeface="Cambria Math" panose="02040503050406030204" pitchFamily="18" charset="0"/>
                                  <a:cs typeface="Times New Roman" pitchFamily="18" charset="0"/>
                                </a:rPr>
                                <m:t>𝑏</m:t>
                              </m:r>
                              <m:r>
                                <a:rPr lang="en-IN" sz="2400" b="0" i="1" smtClean="0">
                                  <a:latin typeface="Cambria Math" panose="02040503050406030204" pitchFamily="18" charset="0"/>
                                  <a:cs typeface="Times New Roman" pitchFamily="18" charset="0"/>
                                </a:rPr>
                                <m:t>@1</m:t>
                              </m:r>
                            </m:sub>
                          </m:sSub>
                        </m:den>
                      </m:f>
                    </m:oMath>
                  </m:oMathPara>
                </a14:m>
                <a:endParaRPr lang="en-IN" sz="24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887" r="-1111"/>
                </a:stretch>
              </a:blipFill>
            </p:spPr>
            <p:txBody>
              <a:bodyPr/>
              <a:lstStyle/>
              <a:p>
                <a:r>
                  <a:rPr lang="en-IN">
                    <a:noFill/>
                  </a:rPr>
                  <a:t> </a:t>
                </a:r>
              </a:p>
            </p:txBody>
          </p:sp>
        </mc:Fallback>
      </mc:AlternateContent>
    </p:spTree>
  </p:cSld>
  <p:clrMapOvr>
    <a:masterClrMapping/>
  </p:clrMapOvr>
  <p:transition>
    <p:pull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pPr algn="just">
              <a:buNone/>
            </a:pPr>
            <a:r>
              <a:rPr lang="en-IN" sz="2400" dirty="0">
                <a:latin typeface="Times New Roman" pitchFamily="18" charset="0"/>
                <a:cs typeface="Times New Roman" pitchFamily="18" charset="0"/>
              </a:rPr>
              <a:t>	</a:t>
            </a:r>
            <a:r>
              <a:rPr lang="en-IN" sz="2400" b="1" dirty="0">
                <a:latin typeface="Times New Roman" pitchFamily="18" charset="0"/>
                <a:cs typeface="Times New Roman" pitchFamily="18" charset="0"/>
              </a:rPr>
              <a:t>PCT1. </a:t>
            </a:r>
            <a:r>
              <a:rPr lang="en-IN" sz="2400" dirty="0">
                <a:latin typeface="Times New Roman" pitchFamily="18" charset="0"/>
                <a:cs typeface="Times New Roman" pitchFamily="18" charset="0"/>
              </a:rPr>
              <a:t>Water at 30°C flows into a cooling tower at the rate of 1.1</a:t>
            </a:r>
            <a:r>
              <a:rPr lang="en-IN" sz="2400" i="1" dirty="0">
                <a:latin typeface="Times New Roman" pitchFamily="18" charset="0"/>
                <a:cs typeface="Times New Roman" pitchFamily="18" charset="0"/>
              </a:rPr>
              <a:t>5 kg </a:t>
            </a:r>
            <a:r>
              <a:rPr lang="en-IN" sz="2400" dirty="0">
                <a:latin typeface="Times New Roman" pitchFamily="18" charset="0"/>
                <a:cs typeface="Times New Roman" pitchFamily="18" charset="0"/>
              </a:rPr>
              <a:t>per kg of air. Air enters the tower at a </a:t>
            </a:r>
            <a:r>
              <a:rPr lang="en-IN" sz="2400" dirty="0" err="1">
                <a:latin typeface="Times New Roman" pitchFamily="18" charset="0"/>
                <a:cs typeface="Times New Roman" pitchFamily="18" charset="0"/>
              </a:rPr>
              <a:t>dbt</a:t>
            </a:r>
            <a:r>
              <a:rPr lang="en-IN" sz="2400" dirty="0">
                <a:latin typeface="Times New Roman" pitchFamily="18" charset="0"/>
                <a:cs typeface="Times New Roman" pitchFamily="18" charset="0"/>
              </a:rPr>
              <a:t> of 20°C and a relative humidity of 60% 	and leaves it at a </a:t>
            </a:r>
            <a:r>
              <a:rPr lang="en-IN" sz="2400" dirty="0" err="1">
                <a:latin typeface="Times New Roman" pitchFamily="18" charset="0"/>
                <a:cs typeface="Times New Roman" pitchFamily="18" charset="0"/>
              </a:rPr>
              <a:t>dbt</a:t>
            </a:r>
            <a:r>
              <a:rPr lang="en-IN" sz="2400" dirty="0">
                <a:latin typeface="Times New Roman" pitchFamily="18" charset="0"/>
                <a:cs typeface="Times New Roman" pitchFamily="18" charset="0"/>
              </a:rPr>
              <a:t> of 28°C and 90% relative humidity. Make-up water is supplied at 20°C. Determine: </a:t>
            </a:r>
          </a:p>
          <a:p>
            <a:pPr>
              <a:buNone/>
            </a:pP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i</a:t>
            </a:r>
            <a:r>
              <a:rPr lang="en-IN" sz="2400" dirty="0">
                <a:latin typeface="Times New Roman" pitchFamily="18" charset="0"/>
                <a:cs typeface="Times New Roman" pitchFamily="18" charset="0"/>
              </a:rPr>
              <a:t>) the temperature of water leaving the tower,</a:t>
            </a:r>
          </a:p>
          <a:p>
            <a:pPr>
              <a:buNone/>
            </a:pPr>
            <a:r>
              <a:rPr lang="en-IN" sz="2400" dirty="0">
                <a:latin typeface="Times New Roman" pitchFamily="18" charset="0"/>
                <a:cs typeface="Times New Roman" pitchFamily="18" charset="0"/>
              </a:rPr>
              <a:t>	(ii) the fraction of water evaporated, and </a:t>
            </a:r>
          </a:p>
          <a:p>
            <a:pPr>
              <a:buNone/>
            </a:pPr>
            <a:r>
              <a:rPr lang="en-IN" sz="2400" dirty="0">
                <a:latin typeface="Times New Roman" pitchFamily="18" charset="0"/>
                <a:cs typeface="Times New Roman" pitchFamily="18" charset="0"/>
              </a:rPr>
              <a:t>	(iii) the approach and range of the cooling tower.</a:t>
            </a:r>
          </a:p>
        </p:txBody>
      </p:sp>
    </p:spTree>
  </p:cSld>
  <p:clrMapOvr>
    <a:masterClrMapping/>
  </p:clrMapOvr>
  <p:transition>
    <p:pull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1187624" y="0"/>
            <a:ext cx="6408712" cy="6499471"/>
          </a:xfrm>
          <a:prstGeom prst="rect">
            <a:avLst/>
          </a:prstGeom>
          <a:noFill/>
          <a:ln w="9525">
            <a:noFill/>
            <a:miter lim="800000"/>
            <a:headEnd/>
            <a:tailEnd/>
          </a:ln>
        </p:spPr>
      </p:pic>
    </p:spTree>
  </p:cSld>
  <p:clrMapOvr>
    <a:masterClrMapping/>
  </p:clrMapOvr>
  <p:transition>
    <p:pull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p:cNvPicPr>
            <a:picLocks noGrp="1" noChangeAspect="1" noChangeArrowheads="1"/>
          </p:cNvPicPr>
          <p:nvPr>
            <p:ph idx="1"/>
          </p:nvPr>
        </p:nvPicPr>
        <p:blipFill>
          <a:blip r:embed="rId2" cstate="print"/>
          <a:srcRect/>
          <a:stretch>
            <a:fillRect/>
          </a:stretch>
        </p:blipFill>
        <p:spPr bwMode="auto">
          <a:xfrm>
            <a:off x="0" y="476672"/>
            <a:ext cx="9083014" cy="5760640"/>
          </a:xfrm>
          <a:prstGeom prst="rect">
            <a:avLst/>
          </a:prstGeom>
          <a:noFill/>
          <a:ln w="9525">
            <a:noFill/>
            <a:miter lim="800000"/>
            <a:headEnd/>
            <a:tailEnd/>
          </a:ln>
        </p:spPr>
      </p:pic>
    </p:spTree>
  </p:cSld>
  <p:clrMapOvr>
    <a:masterClrMapping/>
  </p:clrMapOvr>
  <p:transition>
    <p:pull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normAutofit/>
          </a:bodyPr>
          <a:lstStyle/>
          <a:p>
            <a:pPr algn="just">
              <a:buNone/>
            </a:pPr>
            <a:r>
              <a:rPr lang="en-IN" sz="2400" dirty="0">
                <a:latin typeface="Times New Roman" pitchFamily="18" charset="0"/>
                <a:cs typeface="Times New Roman" pitchFamily="18" charset="0"/>
              </a:rPr>
              <a:t>	</a:t>
            </a:r>
            <a:r>
              <a:rPr lang="en-IN" sz="2400" b="1" dirty="0">
                <a:latin typeface="Times New Roman" pitchFamily="18" charset="0"/>
                <a:cs typeface="Times New Roman" pitchFamily="18" charset="0"/>
              </a:rPr>
              <a:t>PCT2.</a:t>
            </a:r>
            <a:r>
              <a:rPr lang="en-IN" sz="2400" dirty="0">
                <a:latin typeface="Times New Roman" pitchFamily="18" charset="0"/>
                <a:cs typeface="Times New Roman" pitchFamily="18" charset="0"/>
              </a:rPr>
              <a:t>Water from a cooling system is itself to be cooled in a cooling tower at a rate of 2.78 kg/s. The water enters the tower at 65°C and leaves a collecting tank at the base at 38°C. Air flows through the tower, entering the base at 15°C, 0.1 </a:t>
            </a:r>
            <a:r>
              <a:rPr lang="en-IN" sz="2400" dirty="0" err="1">
                <a:latin typeface="Times New Roman" pitchFamily="18" charset="0"/>
                <a:cs typeface="Times New Roman" pitchFamily="18" charset="0"/>
              </a:rPr>
              <a:t>MPa</a:t>
            </a:r>
            <a:r>
              <a:rPr lang="en-IN" sz="2400" dirty="0">
                <a:latin typeface="Times New Roman" pitchFamily="18" charset="0"/>
                <a:cs typeface="Times New Roman" pitchFamily="18" charset="0"/>
              </a:rPr>
              <a:t>, 55% RH, and leaving the top at 35°C, 0.1 </a:t>
            </a:r>
            <a:r>
              <a:rPr lang="en-IN" sz="2400" dirty="0" err="1">
                <a:latin typeface="Times New Roman" pitchFamily="18" charset="0"/>
                <a:cs typeface="Times New Roman" pitchFamily="18" charset="0"/>
              </a:rPr>
              <a:t>MPa</a:t>
            </a:r>
            <a:r>
              <a:rPr lang="en-IN" sz="2400" dirty="0">
                <a:latin typeface="Times New Roman" pitchFamily="18" charset="0"/>
                <a:cs typeface="Times New Roman" pitchFamily="18" charset="0"/>
              </a:rPr>
              <a:t>, saturated. Make-up water enters the collecting tank at 14°C. Determine the air flow rate into the tower in m3/s and the make-up water flow rate in kg/s.</a:t>
            </a: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IN" sz="2400" dirty="0"/>
              <a:t>[Ans. 3.438 m3/s, 0.129 kg/s]</a:t>
            </a:r>
            <a:endParaRPr lang="en-IN" sz="2400" dirty="0">
              <a:latin typeface="Times New Roman" pitchFamily="18" charset="0"/>
              <a:cs typeface="Times New Roman" pitchFamily="18" charset="0"/>
            </a:endParaRPr>
          </a:p>
        </p:txBody>
      </p:sp>
    </p:spTree>
  </p:cSld>
  <p:clrMapOvr>
    <a:masterClrMapping/>
  </p:clrMapOvr>
  <p:transition>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DIRECT-CONTACT CONDENSERS</a:t>
            </a:r>
          </a:p>
        </p:txBody>
      </p:sp>
      <p:sp>
        <p:nvSpPr>
          <p:cNvPr id="3" name="Content Placeholder 2"/>
          <p:cNvSpPr>
            <a:spLocks noGrp="1"/>
          </p:cNvSpPr>
          <p:nvPr>
            <p:ph idx="1"/>
          </p:nvPr>
        </p:nvSpPr>
        <p:spPr/>
        <p:txBody>
          <a:bodyPr>
            <a:normAutofit fontScale="85000" lnSpcReduction="20000"/>
          </a:bodyPr>
          <a:lstStyle/>
          <a:p>
            <a:pPr>
              <a:buNone/>
            </a:pPr>
            <a:r>
              <a:rPr lang="en-IN" sz="2000" dirty="0">
                <a:latin typeface="Times New Roman" pitchFamily="18" charset="0"/>
                <a:cs typeface="Times New Roman" pitchFamily="18" charset="0"/>
              </a:rPr>
              <a:t>These can be of three types:</a:t>
            </a:r>
          </a:p>
          <a:p>
            <a:endParaRPr lang="en-IN" sz="2000" dirty="0">
              <a:latin typeface="Times New Roman" pitchFamily="18" charset="0"/>
              <a:cs typeface="Times New Roman" pitchFamily="18" charset="0"/>
            </a:endParaRPr>
          </a:p>
          <a:p>
            <a:pPr marL="457200" indent="-457200">
              <a:buAutoNum type="alphaLcParenBoth"/>
            </a:pPr>
            <a:r>
              <a:rPr lang="en-IN" sz="2000" dirty="0">
                <a:latin typeface="Times New Roman" pitchFamily="18" charset="0"/>
                <a:cs typeface="Times New Roman" pitchFamily="18" charset="0"/>
              </a:rPr>
              <a:t>Spray condenser</a:t>
            </a:r>
          </a:p>
          <a:p>
            <a:pPr marL="457200" indent="-457200">
              <a:buAutoNum type="alphaLcParenBoth"/>
            </a:pPr>
            <a:endParaRPr lang="en-IN" sz="2000" dirty="0">
              <a:latin typeface="Times New Roman" pitchFamily="18" charset="0"/>
              <a:cs typeface="Times New Roman" pitchFamily="18" charset="0"/>
            </a:endParaRPr>
          </a:p>
          <a:p>
            <a:pPr>
              <a:buNone/>
            </a:pPr>
            <a:r>
              <a:rPr lang="en-IN" sz="2000" dirty="0">
                <a:latin typeface="Times New Roman" pitchFamily="18" charset="0"/>
                <a:cs typeface="Times New Roman" pitchFamily="18" charset="0"/>
              </a:rPr>
              <a:t>(b)     Barometric condenser</a:t>
            </a:r>
          </a:p>
          <a:p>
            <a:pPr>
              <a:buNone/>
            </a:pPr>
            <a:endParaRPr lang="en-IN" sz="2000" dirty="0">
              <a:latin typeface="Times New Roman" pitchFamily="18" charset="0"/>
              <a:cs typeface="Times New Roman" pitchFamily="18" charset="0"/>
            </a:endParaRPr>
          </a:p>
          <a:p>
            <a:pPr>
              <a:buNone/>
            </a:pPr>
            <a:r>
              <a:rPr lang="en-IN" sz="2000" dirty="0">
                <a:latin typeface="Times New Roman" pitchFamily="18" charset="0"/>
                <a:cs typeface="Times New Roman" pitchFamily="18" charset="0"/>
              </a:rPr>
              <a:t>(c)      Jet condenser</a:t>
            </a:r>
          </a:p>
          <a:p>
            <a:pPr>
              <a:buNone/>
            </a:pPr>
            <a:endParaRPr lang="en-IN" sz="2000" dirty="0">
              <a:latin typeface="Times New Roman" pitchFamily="18" charset="0"/>
              <a:cs typeface="Times New Roman" pitchFamily="18" charset="0"/>
            </a:endParaRPr>
          </a:p>
          <a:p>
            <a:pPr>
              <a:buNone/>
            </a:pPr>
            <a:r>
              <a:rPr lang="en-IN" sz="2600" b="1" dirty="0">
                <a:latin typeface="Times New Roman" pitchFamily="18" charset="0"/>
                <a:cs typeface="Times New Roman" pitchFamily="18" charset="0"/>
              </a:rPr>
              <a:t> SPRAY CONDENSER</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In a spray condenser, the cooling water is sprayed into the steam.</a:t>
            </a:r>
          </a:p>
          <a:p>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Steam by mixing directly with cold water gets condensed. </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The exhaust steam from the turbine at state 2 mixes with cooling water at state 5 to produce saturated water at state 3, which is pumped to state 4 (Fig. 8.2).</a:t>
            </a:r>
          </a:p>
        </p:txBody>
      </p:sp>
    </p:spTree>
  </p:cSld>
  <p:clrMapOvr>
    <a:masterClrMapping/>
  </p:clrMapOvr>
  <p:transition>
    <p:pull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fontScale="70000" lnSpcReduction="20000"/>
          </a:bodyPr>
          <a:lstStyle/>
          <a:p>
            <a:pPr algn="just"/>
            <a:r>
              <a:rPr lang="en-IN" dirty="0">
                <a:latin typeface="Times New Roman" pitchFamily="18" charset="0"/>
                <a:cs typeface="Times New Roman" pitchFamily="18" charset="0"/>
              </a:rPr>
              <a:t>The function of a governor is to maintain the shaft speed constant as the load varies.</a:t>
            </a:r>
          </a:p>
          <a:p>
            <a:pPr algn="just"/>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The simplest type of governor is the centrifugal fly ball type (Fig. 7.50). </a:t>
            </a:r>
          </a:p>
          <a:p>
            <a:pPr algn="just"/>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The power available at the shaft is </a:t>
            </a:r>
            <a:r>
              <a:rPr lang="en-IN" sz="2800" dirty="0">
                <a:latin typeface="Times New Roman" pitchFamily="18" charset="0"/>
                <a:cs typeface="Times New Roman" pitchFamily="18" charset="0"/>
              </a:rPr>
              <a:t>equal</a:t>
            </a:r>
            <a:r>
              <a:rPr lang="en-IN" dirty="0">
                <a:latin typeface="Times New Roman" pitchFamily="18" charset="0"/>
                <a:cs typeface="Times New Roman" pitchFamily="18" charset="0"/>
              </a:rPr>
              <a:t> to 2</a:t>
            </a:r>
            <a:r>
              <a:rPr lang="el-GR" dirty="0">
                <a:latin typeface="Times New Roman" panose="02020603050405020304" pitchFamily="18" charset="0"/>
                <a:cs typeface="Times New Roman" pitchFamily="18" charset="0"/>
              </a:rPr>
              <a:t>π</a:t>
            </a:r>
            <a:r>
              <a:rPr lang="en-IN" dirty="0">
                <a:latin typeface="Times New Roman" pitchFamily="18" charset="0"/>
                <a:cs typeface="Times New Roman" pitchFamily="18" charset="0"/>
              </a:rPr>
              <a:t>TN/60, where T is torque and N is the rpm.</a:t>
            </a:r>
          </a:p>
          <a:p>
            <a:pPr algn="just"/>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As load (or torque) decreases, speed increases. </a:t>
            </a:r>
          </a:p>
          <a:p>
            <a:pPr algn="just"/>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Consequently, with the increase of centrifugal force, the fly balls fly apart and raise the sleeve which, operating through a lever and a fulcrum, actuates the main valve to close and reduce the mass flow of steam admitted to the turbine.</a:t>
            </a:r>
          </a:p>
        </p:txBody>
      </p:sp>
      <p:sp>
        <p:nvSpPr>
          <p:cNvPr id="4"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Turbine Governing and Control</a:t>
            </a:r>
          </a:p>
        </p:txBody>
      </p:sp>
    </p:spTree>
  </p:cSld>
  <p:clrMapOvr>
    <a:masterClrMapping/>
  </p:clrMapOvr>
  <p:transition>
    <p:pull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noAutofit/>
          </a:bodyPr>
          <a:lstStyle/>
          <a:p>
            <a:pPr algn="just"/>
            <a:r>
              <a:rPr lang="en-IN" sz="2000" dirty="0">
                <a:latin typeface="Times New Roman" pitchFamily="18" charset="0"/>
                <a:cs typeface="Times New Roman" pitchFamily="18" charset="0"/>
              </a:rPr>
              <a:t>An oil-operated servo system in addition may be used to enhance the sensitivity of the governor (Fig. 7.51).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 governor force is amplified to move a light and almost frictionless pilot valve which controls the flow of high pressure oil to a piston.</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The piston powered by the oil can thus operate the governor valve as desired.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 steady state speed regulation Rs is given by </a:t>
            </a:r>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buNone/>
            </a:pPr>
            <a:r>
              <a:rPr lang="en-IN" sz="2000" dirty="0">
                <a:latin typeface="Times New Roman" pitchFamily="18" charset="0"/>
                <a:cs typeface="Times New Roman" pitchFamily="18" charset="0"/>
              </a:rPr>
              <a:t>where 	No = speed at no load,</a:t>
            </a:r>
          </a:p>
          <a:p>
            <a:pPr algn="just">
              <a:buNone/>
            </a:pPr>
            <a:r>
              <a:rPr lang="en-IN" sz="2000" dirty="0">
                <a:latin typeface="Times New Roman" pitchFamily="18" charset="0"/>
                <a:cs typeface="Times New Roman" pitchFamily="18" charset="0"/>
              </a:rPr>
              <a:t>		N = speed at rated load, and</a:t>
            </a:r>
          </a:p>
          <a:p>
            <a:pPr algn="just">
              <a:buNone/>
            </a:pPr>
            <a:r>
              <a:rPr lang="en-IN" sz="2000" dirty="0">
                <a:latin typeface="Times New Roman" pitchFamily="18" charset="0"/>
                <a:cs typeface="Times New Roman" pitchFamily="18" charset="0"/>
              </a:rPr>
              <a:t>		Nr = rated speed.</a:t>
            </a:r>
          </a:p>
        </p:txBody>
      </p:sp>
      <p:pic>
        <p:nvPicPr>
          <p:cNvPr id="2050" name="Picture 2"/>
          <p:cNvPicPr>
            <a:picLocks noChangeAspect="1" noChangeArrowheads="1"/>
          </p:cNvPicPr>
          <p:nvPr/>
        </p:nvPicPr>
        <p:blipFill>
          <a:blip r:embed="rId2" cstate="print"/>
          <a:srcRect/>
          <a:stretch>
            <a:fillRect/>
          </a:stretch>
        </p:blipFill>
        <p:spPr bwMode="auto">
          <a:xfrm>
            <a:off x="1835696" y="4221088"/>
            <a:ext cx="5648325" cy="714375"/>
          </a:xfrm>
          <a:prstGeom prst="rect">
            <a:avLst/>
          </a:prstGeom>
          <a:noFill/>
          <a:ln w="9525">
            <a:noFill/>
            <a:miter lim="800000"/>
            <a:headEnd/>
            <a:tailEnd/>
          </a:ln>
        </p:spPr>
      </p:pic>
    </p:spTree>
  </p:cSld>
  <p:clrMapOvr>
    <a:masterClrMapping/>
  </p:clrMapOvr>
  <p:transition>
    <p:pull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1835696" y="106694"/>
            <a:ext cx="6696744" cy="6300700"/>
          </a:xfrm>
          <a:prstGeom prst="rect">
            <a:avLst/>
          </a:prstGeom>
          <a:noFill/>
          <a:ln w="9525">
            <a:noFill/>
            <a:miter lim="800000"/>
            <a:headEnd/>
            <a:tailEnd/>
          </a:ln>
        </p:spPr>
      </p:pic>
    </p:spTree>
  </p:cSld>
  <p:clrMapOvr>
    <a:masterClrMapping/>
  </p:clrMapOvr>
  <p:transition>
    <p:pull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1115616" y="476672"/>
            <a:ext cx="6727924" cy="6034589"/>
          </a:xfrm>
          <a:prstGeom prst="rect">
            <a:avLst/>
          </a:prstGeom>
          <a:noFill/>
          <a:ln w="9525">
            <a:noFill/>
            <a:miter lim="800000"/>
            <a:headEnd/>
            <a:tailEnd/>
          </a:ln>
        </p:spPr>
      </p:pic>
    </p:spTree>
  </p:cSld>
  <p:clrMapOvr>
    <a:masterClrMapping/>
  </p:clrMapOvr>
  <p:transition>
    <p:pull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normAutofit/>
          </a:bodyPr>
          <a:lstStyle/>
          <a:p>
            <a:r>
              <a:rPr lang="en-IN" sz="2400" dirty="0">
                <a:latin typeface="Times New Roman" pitchFamily="18" charset="0"/>
                <a:cs typeface="Times New Roman" pitchFamily="18" charset="0"/>
              </a:rPr>
              <a:t>Usually, the speed change from full load to no load is limited to 3–4% of the speed at rated load. </a:t>
            </a:r>
          </a:p>
          <a:p>
            <a:r>
              <a:rPr lang="en-IN" sz="2400" dirty="0">
                <a:latin typeface="Times New Roman" pitchFamily="18" charset="0"/>
                <a:cs typeface="Times New Roman" pitchFamily="18" charset="0"/>
              </a:rPr>
              <a:t>If the rated speed is 3000 rpm, the speed at no load would be 3060 rpm and that at full load would be 2940 rpm.</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Therefore, in this case</a:t>
            </a:r>
          </a:p>
        </p:txBody>
      </p:sp>
      <p:pic>
        <p:nvPicPr>
          <p:cNvPr id="1026" name="Picture 2"/>
          <p:cNvPicPr>
            <a:picLocks noChangeAspect="1" noChangeArrowheads="1"/>
          </p:cNvPicPr>
          <p:nvPr/>
        </p:nvPicPr>
        <p:blipFill>
          <a:blip r:embed="rId2" cstate="print"/>
          <a:srcRect/>
          <a:stretch>
            <a:fillRect/>
          </a:stretch>
        </p:blipFill>
        <p:spPr bwMode="auto">
          <a:xfrm>
            <a:off x="1979712" y="3789040"/>
            <a:ext cx="4896544" cy="1186119"/>
          </a:xfrm>
          <a:prstGeom prst="rect">
            <a:avLst/>
          </a:prstGeom>
          <a:noFill/>
          <a:ln w="9525">
            <a:noFill/>
            <a:miter lim="800000"/>
            <a:headEnd/>
            <a:tailEnd/>
          </a:ln>
        </p:spPr>
      </p:pic>
    </p:spTree>
  </p:cSld>
  <p:clrMapOvr>
    <a:masterClrMapping/>
  </p:clrMapOvr>
  <p:transition>
    <p:pull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Times New Roman" pitchFamily="18" charset="0"/>
                <a:cs typeface="Times New Roman" pitchFamily="18" charset="0"/>
              </a:rPr>
              <a:t>Throttle Governing</a:t>
            </a:r>
          </a:p>
        </p:txBody>
      </p:sp>
      <p:sp>
        <p:nvSpPr>
          <p:cNvPr id="3" name="Content Placeholder 2"/>
          <p:cNvSpPr>
            <a:spLocks noGrp="1"/>
          </p:cNvSpPr>
          <p:nvPr>
            <p:ph idx="1"/>
          </p:nvPr>
        </p:nvSpPr>
        <p:spPr/>
        <p:txBody>
          <a:bodyPr>
            <a:normAutofit/>
          </a:bodyPr>
          <a:lstStyle/>
          <a:p>
            <a:pPr algn="just"/>
            <a:r>
              <a:rPr lang="en-IN" sz="2400" dirty="0">
                <a:latin typeface="Times New Roman" pitchFamily="18" charset="0"/>
                <a:cs typeface="Times New Roman" pitchFamily="18" charset="0"/>
              </a:rPr>
              <a:t>It was mentioned in the earlier section that as the load decreases and shaft speed increases, the stop valve is partially closed to admit less steam to the turbine and to produce less power according to the demand. </a:t>
            </a:r>
          </a:p>
          <a:p>
            <a:pPr algn="just"/>
            <a:r>
              <a:rPr lang="en-IN" sz="2400" dirty="0">
                <a:latin typeface="Times New Roman" pitchFamily="18" charset="0"/>
                <a:cs typeface="Times New Roman" pitchFamily="18" charset="0"/>
              </a:rPr>
              <a:t>Due to restriction of passage in the valve, steam is throttled, say, from </a:t>
            </a:r>
            <a:r>
              <a:rPr lang="en-IN" dirty="0">
                <a:latin typeface="Times New Roman" pitchFamily="18" charset="0"/>
                <a:cs typeface="Times New Roman" pitchFamily="18" charset="0"/>
              </a:rPr>
              <a:t>p</a:t>
            </a:r>
            <a:r>
              <a:rPr lang="en-IN" sz="2400" dirty="0">
                <a:latin typeface="Times New Roman" pitchFamily="18" charset="0"/>
                <a:cs typeface="Times New Roman" pitchFamily="18" charset="0"/>
              </a:rPr>
              <a:t>0 to </a:t>
            </a:r>
            <a:r>
              <a:rPr lang="en-IN" dirty="0" err="1">
                <a:latin typeface="Times New Roman" pitchFamily="18" charset="0"/>
                <a:cs typeface="Times New Roman" pitchFamily="18" charset="0"/>
              </a:rPr>
              <a:t>p</a:t>
            </a:r>
            <a:r>
              <a:rPr lang="en-IN" sz="2400" dirty="0" err="1">
                <a:latin typeface="Times New Roman" pitchFamily="18" charset="0"/>
                <a:cs typeface="Times New Roman" pitchFamily="18" charset="0"/>
              </a:rPr>
              <a:t>throttle</a:t>
            </a:r>
            <a:r>
              <a:rPr lang="en-IN" sz="2400" dirty="0">
                <a:latin typeface="Times New Roman" pitchFamily="18" charset="0"/>
                <a:cs typeface="Times New Roman" pitchFamily="18" charset="0"/>
              </a:rPr>
              <a:t> (Fig. 7.52). </a:t>
            </a:r>
          </a:p>
          <a:p>
            <a:pPr algn="just"/>
            <a:r>
              <a:rPr lang="en-IN" sz="2400" dirty="0">
                <a:latin typeface="Times New Roman" pitchFamily="18" charset="0"/>
                <a:cs typeface="Times New Roman" pitchFamily="18" charset="0"/>
              </a:rPr>
              <a:t>The specific ideal output of turbine thus reduces from (h1 – h2s) to (h3 – h4s). </a:t>
            </a:r>
          </a:p>
          <a:p>
            <a:pPr algn="just"/>
            <a:r>
              <a:rPr lang="en-IN" sz="2400" dirty="0">
                <a:latin typeface="Times New Roman" pitchFamily="18" charset="0"/>
                <a:cs typeface="Times New Roman" pitchFamily="18" charset="0"/>
              </a:rPr>
              <a:t>With further closure of the valve, </a:t>
            </a:r>
            <a:r>
              <a:rPr lang="en-IN" sz="2800" dirty="0" err="1">
                <a:latin typeface="Times New Roman" pitchFamily="18" charset="0"/>
                <a:cs typeface="Times New Roman" pitchFamily="18" charset="0"/>
              </a:rPr>
              <a:t>p</a:t>
            </a:r>
            <a:r>
              <a:rPr lang="en-IN" sz="1600" dirty="0" err="1">
                <a:latin typeface="Times New Roman" pitchFamily="18" charset="0"/>
                <a:cs typeface="Times New Roman" pitchFamily="18" charset="0"/>
              </a:rPr>
              <a:t>throttle</a:t>
            </a:r>
            <a:r>
              <a:rPr lang="en-IN" sz="2400" dirty="0">
                <a:latin typeface="Times New Roman" pitchFamily="18" charset="0"/>
                <a:cs typeface="Times New Roman" pitchFamily="18" charset="0"/>
              </a:rPr>
              <a:t> will still be less to produce a still lower output.</a:t>
            </a:r>
          </a:p>
        </p:txBody>
      </p:sp>
    </p:spTree>
  </p:cSld>
  <p:clrMapOvr>
    <a:masterClrMapping/>
  </p:clrMapOvr>
  <p:transition>
    <p:pull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395536" y="1196752"/>
            <a:ext cx="8520227" cy="4327202"/>
          </a:xfrm>
          <a:prstGeom prst="rect">
            <a:avLst/>
          </a:prstGeom>
          <a:noFill/>
          <a:ln w="9525">
            <a:noFill/>
            <a:miter lim="800000"/>
            <a:headEnd/>
            <a:tailEnd/>
          </a:ln>
        </p:spPr>
      </p:pic>
    </p:spTree>
  </p:cSld>
  <p:clrMapOvr>
    <a:masterClrMapping/>
  </p:clrMapOvr>
  <p:transition>
    <p:pull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6048672"/>
          </a:xfrm>
        </p:spPr>
        <p:txBody>
          <a:bodyPr>
            <a:normAutofit/>
          </a:bodyPr>
          <a:lstStyle/>
          <a:p>
            <a:r>
              <a:rPr lang="en-IN" sz="2400" dirty="0">
                <a:latin typeface="Times New Roman" pitchFamily="18" charset="0"/>
                <a:cs typeface="Times New Roman" pitchFamily="18" charset="0"/>
              </a:rPr>
              <a:t>The steam consumption plotted against the turbine load shows a linear relationship, which is called the </a:t>
            </a:r>
            <a:r>
              <a:rPr lang="en-IN" sz="2400" dirty="0" err="1">
                <a:latin typeface="Times New Roman" pitchFamily="18" charset="0"/>
                <a:cs typeface="Times New Roman" pitchFamily="18" charset="0"/>
              </a:rPr>
              <a:t>Willan’s</a:t>
            </a:r>
            <a:r>
              <a:rPr lang="en-IN" sz="2400" dirty="0">
                <a:latin typeface="Times New Roman" pitchFamily="18" charset="0"/>
                <a:cs typeface="Times New Roman" pitchFamily="18" charset="0"/>
              </a:rPr>
              <a:t> line (Fig. 7.53), and given by</a:t>
            </a:r>
          </a:p>
          <a:p>
            <a:endParaRPr lang="en-IN" sz="2400" dirty="0">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2" cstate="print"/>
          <a:srcRect/>
          <a:stretch>
            <a:fillRect/>
          </a:stretch>
        </p:blipFill>
        <p:spPr bwMode="auto">
          <a:xfrm>
            <a:off x="1835695" y="2132856"/>
            <a:ext cx="5239967" cy="4394811"/>
          </a:xfrm>
          <a:prstGeom prst="rect">
            <a:avLst/>
          </a:prstGeom>
          <a:noFill/>
          <a:ln w="9525">
            <a:noFill/>
            <a:miter lim="800000"/>
            <a:headEnd/>
            <a:tailEnd/>
          </a:ln>
        </p:spPr>
      </p:pic>
    </p:spTree>
  </p:cSld>
  <p:clrMapOvr>
    <a:masterClrMapping/>
  </p:clrMapOvr>
  <p:transition>
    <p:pull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noAutofit/>
          </a:bodyPr>
          <a:lstStyle/>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where a = no load steam consumption, kg/s;</a:t>
            </a:r>
          </a:p>
          <a:p>
            <a:pPr>
              <a:buNone/>
            </a:pPr>
            <a:r>
              <a:rPr lang="en-IN" sz="2400" dirty="0">
                <a:latin typeface="Times New Roman" pitchFamily="18" charset="0"/>
                <a:cs typeface="Times New Roman" pitchFamily="18" charset="0"/>
              </a:rPr>
              <a:t>		   b = steam rate (or </a:t>
            </a:r>
            <a:r>
              <a:rPr lang="en-IN" sz="2400" dirty="0" err="1">
                <a:latin typeface="Times New Roman" pitchFamily="18" charset="0"/>
                <a:cs typeface="Times New Roman" pitchFamily="18" charset="0"/>
              </a:rPr>
              <a:t>specifi</a:t>
            </a:r>
            <a:r>
              <a:rPr lang="en-IN" sz="2400" dirty="0">
                <a:latin typeface="Times New Roman" pitchFamily="18" charset="0"/>
                <a:cs typeface="Times New Roman" pitchFamily="18" charset="0"/>
              </a:rPr>
              <a:t> c steam consumption),kg/</a:t>
            </a:r>
            <a:r>
              <a:rPr lang="en-IN" sz="2400" dirty="0" err="1">
                <a:latin typeface="Times New Roman" pitchFamily="18" charset="0"/>
                <a:cs typeface="Times New Roman" pitchFamily="18" charset="0"/>
              </a:rPr>
              <a:t>kWs</a:t>
            </a:r>
            <a:r>
              <a:rPr lang="en-IN" sz="2400" dirty="0">
                <a:latin typeface="Times New Roman" pitchFamily="18" charset="0"/>
                <a:cs typeface="Times New Roman" pitchFamily="18" charset="0"/>
              </a:rPr>
              <a:t>;        	and L = load, kW.</a:t>
            </a:r>
          </a:p>
          <a:p>
            <a:r>
              <a:rPr lang="en-IN" sz="2400" dirty="0">
                <a:latin typeface="Times New Roman" pitchFamily="18" charset="0"/>
                <a:cs typeface="Times New Roman" pitchFamily="18" charset="0"/>
              </a:rPr>
              <a:t>The throttle and stop valves are located in the steam supply line to the turbine. </a:t>
            </a:r>
          </a:p>
          <a:p>
            <a:r>
              <a:rPr lang="en-IN" sz="2400" dirty="0">
                <a:latin typeface="Times New Roman" pitchFamily="18" charset="0"/>
                <a:cs typeface="Times New Roman" pitchFamily="18" charset="0"/>
              </a:rPr>
              <a:t>The stop valve is a hydraulically operated quick opening and shutting valve designed to be either fully open or shut.</a:t>
            </a:r>
          </a:p>
          <a:p>
            <a:r>
              <a:rPr lang="en-IN" sz="2400" dirty="0">
                <a:latin typeface="Times New Roman" pitchFamily="18" charset="0"/>
                <a:cs typeface="Times New Roman" pitchFamily="18" charset="0"/>
              </a:rPr>
              <a:t> For small turbines, the stop valve may be manually operated.</a:t>
            </a:r>
          </a:p>
          <a:p>
            <a:r>
              <a:rPr lang="en-IN" sz="2400" dirty="0">
                <a:latin typeface="Times New Roman" pitchFamily="18" charset="0"/>
                <a:cs typeface="Times New Roman" pitchFamily="18" charset="0"/>
              </a:rPr>
              <a:t>The throttle valve is used to regulate steam flow during starting or stopping.</a:t>
            </a:r>
          </a:p>
        </p:txBody>
      </p:sp>
      <p:pic>
        <p:nvPicPr>
          <p:cNvPr id="4" name="Picture 2"/>
          <p:cNvPicPr>
            <a:picLocks noChangeAspect="1" noChangeArrowheads="1"/>
          </p:cNvPicPr>
          <p:nvPr/>
        </p:nvPicPr>
        <p:blipFill>
          <a:blip r:embed="rId2" cstate="print"/>
          <a:srcRect/>
          <a:stretch>
            <a:fillRect/>
          </a:stretch>
        </p:blipFill>
        <p:spPr bwMode="auto">
          <a:xfrm>
            <a:off x="755576" y="1196752"/>
            <a:ext cx="7859464" cy="406524"/>
          </a:xfrm>
          <a:prstGeom prst="rect">
            <a:avLst/>
          </a:prstGeom>
          <a:noFill/>
          <a:ln w="9525">
            <a:noFill/>
            <a:miter lim="800000"/>
            <a:headEnd/>
            <a:tailEnd/>
          </a:ln>
        </p:spPr>
      </p:pic>
    </p:spTree>
  </p:cSld>
  <p:clrMapOvr>
    <a:masterClrMapping/>
  </p:clrMapOvr>
  <p:transition>
    <p:pull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Nozzle Governing</a:t>
            </a:r>
          </a:p>
        </p:txBody>
      </p:sp>
      <p:sp>
        <p:nvSpPr>
          <p:cNvPr id="6" name="Content Placeholder 5"/>
          <p:cNvSpPr>
            <a:spLocks noGrp="1"/>
          </p:cNvSpPr>
          <p:nvPr>
            <p:ph idx="1"/>
          </p:nvPr>
        </p:nvSpPr>
        <p:spPr/>
        <p:txBody>
          <a:bodyPr>
            <a:normAutofit/>
          </a:bodyPr>
          <a:lstStyle/>
          <a:p>
            <a:r>
              <a:rPr lang="en-IN" sz="2400" dirty="0">
                <a:latin typeface="Times New Roman" pitchFamily="18" charset="0"/>
                <a:cs typeface="Times New Roman" pitchFamily="18" charset="0"/>
              </a:rPr>
              <a:t>If throttle governing is done at low loads, the turbine efficiency is considerably reduced. </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The nozzle control may then be a better method of governing.</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The nozzles are made up in sets, each set being controlled by a separate valve (Fig. 7.54). </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With the decrease of load, the required number of nozzles may be shut off.</a:t>
            </a:r>
          </a:p>
        </p:txBody>
      </p:sp>
    </p:spTree>
  </p:cSld>
  <p:clrMapOvr>
    <a:masterClrMapping/>
  </p:clrMapOvr>
  <p:transition>
    <p:pull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1835696" y="0"/>
            <a:ext cx="6408712" cy="6630290"/>
          </a:xfrm>
          <a:prstGeom prst="rect">
            <a:avLst/>
          </a:prstGeom>
          <a:noFill/>
          <a:ln w="9525">
            <a:noFill/>
            <a:miter lim="800000"/>
            <a:headEnd/>
            <a:tailEnd/>
          </a:ln>
        </p:spPr>
      </p:pic>
    </p:spTree>
  </p:cSld>
  <p:clrMapOvr>
    <a:masterClrMapping/>
  </p:clrMapOvr>
  <p:transition>
    <p:pull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1475656" y="764704"/>
            <a:ext cx="6621818" cy="5295106"/>
          </a:xfrm>
          <a:prstGeom prst="rect">
            <a:avLst/>
          </a:prstGeom>
          <a:noFill/>
          <a:ln w="9525">
            <a:noFill/>
            <a:miter lim="800000"/>
            <a:headEnd/>
            <a:tailEnd/>
          </a:ln>
        </p:spPr>
      </p:pic>
    </p:spTree>
  </p:cSld>
  <p:clrMapOvr>
    <a:masterClrMapping/>
  </p:clrMapOvr>
  <p:transition>
    <p:pull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itchFamily="18" charset="0"/>
                <a:cs typeface="Times New Roman" pitchFamily="18" charset="0"/>
              </a:rPr>
              <a:t>By-pass Governing</a:t>
            </a:r>
          </a:p>
        </p:txBody>
      </p:sp>
      <p:sp>
        <p:nvSpPr>
          <p:cNvPr id="3" name="Content Placeholder 2"/>
          <p:cNvSpPr>
            <a:spLocks noGrp="1"/>
          </p:cNvSpPr>
          <p:nvPr>
            <p:ph idx="1"/>
          </p:nvPr>
        </p:nvSpPr>
        <p:spPr/>
        <p:txBody>
          <a:bodyPr>
            <a:normAutofit/>
          </a:bodyPr>
          <a:lstStyle/>
          <a:p>
            <a:r>
              <a:rPr lang="en-IN" sz="2400" dirty="0">
                <a:latin typeface="Times New Roman" pitchFamily="18" charset="0"/>
                <a:cs typeface="Times New Roman" pitchFamily="18" charset="0"/>
              </a:rPr>
              <a:t>To produce more power (when on overload), additional steam may be admitted through a by-pass valve to the later stages of the turbine (Fig. 7.55).</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By-pass regulation operates in a turbine which is throttle governed.</a:t>
            </a:r>
          </a:p>
        </p:txBody>
      </p:sp>
    </p:spTree>
  </p:cSld>
  <p:clrMapOvr>
    <a:masterClrMapping/>
  </p:clrMapOvr>
  <p:transition>
    <p:pull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cstate="print"/>
          <a:srcRect/>
          <a:stretch>
            <a:fillRect/>
          </a:stretch>
        </p:blipFill>
        <p:spPr bwMode="auto">
          <a:xfrm>
            <a:off x="1475656" y="620688"/>
            <a:ext cx="6519366" cy="5488731"/>
          </a:xfrm>
          <a:prstGeom prst="rect">
            <a:avLst/>
          </a:prstGeom>
          <a:noFill/>
          <a:ln w="9525">
            <a:noFill/>
            <a:miter lim="800000"/>
            <a:headEnd/>
            <a:tailEnd/>
          </a:ln>
        </p:spPr>
      </p:pic>
    </p:spTree>
  </p:cSld>
  <p:clrMapOvr>
    <a:masterClrMapping/>
  </p:clrMapOvr>
  <p:transition>
    <p:pull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864096"/>
          </a:xfrm>
        </p:spPr>
        <p:txBody>
          <a:bodyPr>
            <a:normAutofit/>
          </a:bodyPr>
          <a:lstStyle/>
          <a:p>
            <a:r>
              <a:rPr lang="en-IN" sz="4000" dirty="0">
                <a:latin typeface="Times New Roman" pitchFamily="18" charset="0"/>
                <a:cs typeface="Times New Roman" pitchFamily="18" charset="0"/>
              </a:rPr>
              <a:t>Emergency Governor</a:t>
            </a:r>
          </a:p>
        </p:txBody>
      </p:sp>
      <p:sp>
        <p:nvSpPr>
          <p:cNvPr id="3" name="Content Placeholder 2"/>
          <p:cNvSpPr>
            <a:spLocks noGrp="1"/>
          </p:cNvSpPr>
          <p:nvPr>
            <p:ph idx="1"/>
          </p:nvPr>
        </p:nvSpPr>
        <p:spPr>
          <a:xfrm>
            <a:off x="457200" y="1196752"/>
            <a:ext cx="8229600" cy="4929411"/>
          </a:xfrm>
        </p:spPr>
        <p:txBody>
          <a:bodyPr>
            <a:noAutofit/>
          </a:bodyPr>
          <a:lstStyle/>
          <a:p>
            <a:r>
              <a:rPr lang="en-IN" sz="2400" dirty="0">
                <a:latin typeface="Times New Roman" pitchFamily="18" charset="0"/>
                <a:cs typeface="Times New Roman" pitchFamily="18" charset="0"/>
              </a:rPr>
              <a:t>Every turbine is provided with some form of an emergency governor which trips the turbine (closes the stop valve and stops the steam supply) when</a:t>
            </a:r>
          </a:p>
          <a:p>
            <a:endParaRPr lang="en-IN" sz="2400" dirty="0">
              <a:latin typeface="Times New Roman" pitchFamily="18" charset="0"/>
              <a:cs typeface="Times New Roman" pitchFamily="18" charset="0"/>
            </a:endParaRPr>
          </a:p>
          <a:p>
            <a:pPr>
              <a:buNone/>
            </a:pPr>
            <a:r>
              <a:rPr lang="en-IN" sz="2400" dirty="0">
                <a:latin typeface="Times New Roman" pitchFamily="18" charset="0"/>
                <a:cs typeface="Times New Roman" pitchFamily="18" charset="0"/>
              </a:rPr>
              <a:t>	(a) shaft exceeds 110% of its rates value, i.e. 3300 rpm</a:t>
            </a:r>
          </a:p>
          <a:p>
            <a:pPr>
              <a:buNone/>
            </a:pPr>
            <a:endParaRPr lang="en-IN" sz="2400" dirty="0">
              <a:latin typeface="Times New Roman" pitchFamily="18" charset="0"/>
              <a:cs typeface="Times New Roman" pitchFamily="18" charset="0"/>
            </a:endParaRPr>
          </a:p>
          <a:p>
            <a:pPr>
              <a:buNone/>
            </a:pPr>
            <a:r>
              <a:rPr lang="en-IN" sz="2400" dirty="0">
                <a:latin typeface="Times New Roman" pitchFamily="18" charset="0"/>
                <a:cs typeface="Times New Roman" pitchFamily="18" charset="0"/>
              </a:rPr>
              <a:t>	(b) lubrication system fails</a:t>
            </a:r>
          </a:p>
          <a:p>
            <a:pPr>
              <a:buNone/>
            </a:pPr>
            <a:endParaRPr lang="en-IN" sz="2400" dirty="0">
              <a:latin typeface="Times New Roman" pitchFamily="18" charset="0"/>
              <a:cs typeface="Times New Roman" pitchFamily="18" charset="0"/>
            </a:endParaRPr>
          </a:p>
          <a:p>
            <a:pPr>
              <a:buNone/>
            </a:pPr>
            <a:r>
              <a:rPr lang="en-IN" sz="2400" dirty="0">
                <a:latin typeface="Times New Roman" pitchFamily="18" charset="0"/>
                <a:cs typeface="Times New Roman" pitchFamily="18" charset="0"/>
              </a:rPr>
              <a:t>	(c) balancing (static as well as dynamic) of turbine is not proper</a:t>
            </a:r>
          </a:p>
          <a:p>
            <a:pPr>
              <a:buNone/>
            </a:pPr>
            <a:endParaRPr lang="en-IN" sz="2400" dirty="0">
              <a:latin typeface="Times New Roman" pitchFamily="18" charset="0"/>
              <a:cs typeface="Times New Roman" pitchFamily="18" charset="0"/>
            </a:endParaRPr>
          </a:p>
          <a:p>
            <a:pPr>
              <a:buNone/>
            </a:pPr>
            <a:r>
              <a:rPr lang="en-IN" sz="2400" dirty="0">
                <a:latin typeface="Times New Roman" pitchFamily="18" charset="0"/>
                <a:cs typeface="Times New Roman" pitchFamily="18" charset="0"/>
              </a:rPr>
              <a:t>	(d) condenser becomes hot (due to inadequate cooling water circulation) or vacuum is less.</a:t>
            </a:r>
          </a:p>
        </p:txBody>
      </p:sp>
    </p:spTree>
  </p:cSld>
  <p:clrMapOvr>
    <a:masterClrMapping/>
  </p:clrMapOvr>
  <p:transition>
    <p:pull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IN" sz="2400" dirty="0">
                <a:latin typeface="Times New Roman" pitchFamily="18" charset="0"/>
                <a:cs typeface="Times New Roman" pitchFamily="18" charset="0"/>
              </a:rPr>
              <a:t>One common type of over speed trip employs a pin or weight on the turbine shaft.</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Centrifugal force acting on the pin is opposed by a spring until about 10% over speed is reached, whereupon, the centrifugal force overcomes the spring force and the pin flies out and strikes a trigger which, in turn, releases a spring to close the stop valve immediately.</a:t>
            </a:r>
          </a:p>
          <a:p>
            <a:pPr algn="just"/>
            <a:endParaRPr lang="en-IN" sz="2400" dirty="0"/>
          </a:p>
        </p:txBody>
      </p:sp>
    </p:spTree>
  </p:cSld>
  <p:clrMapOvr>
    <a:masterClrMapping/>
  </p:clrMapOvr>
  <p:transition>
    <p:pull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Power Plant Economics</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229600" cy="4925144"/>
          </a:xfrm>
        </p:spPr>
        <p:txBody>
          <a:bodyPr>
            <a:normAutofit/>
          </a:bodyPr>
          <a:lstStyle/>
          <a:p>
            <a:pPr algn="just"/>
            <a:r>
              <a:rPr lang="en-US" sz="2400" dirty="0">
                <a:latin typeface="Times New Roman" pitchFamily="18" charset="0"/>
                <a:cs typeface="Times New Roman" pitchFamily="18" charset="0"/>
              </a:rPr>
              <a:t>Economics is branch of social science which deals with production, distribution and consumption of goods services and their management.</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Power plant economics is defined as  science which deals with production, distribution and consumption of the power.</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Power Plant design must be based on most economical conditions but  not on most efficient conditions.</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Cost analysis of Power Plant  gives different costs involved in a  Power Plant design and setup.</a:t>
            </a:r>
          </a:p>
          <a:p>
            <a:pPr algn="just"/>
            <a:endParaRPr lang="en-US"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Tree>
  </p:cSld>
  <p:clrMapOvr>
    <a:masterClrMapping/>
  </p:clrMapOvr>
  <p:transition>
    <p:pull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Cost analysis of Power Plant </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r>
              <a:rPr lang="en-US" sz="2400" dirty="0">
                <a:latin typeface="Times New Roman" pitchFamily="18" charset="0"/>
                <a:cs typeface="Times New Roman" pitchFamily="18" charset="0"/>
              </a:rPr>
              <a:t>Cost of a Power Plant depends on </a:t>
            </a:r>
          </a:p>
          <a:p>
            <a:pPr>
              <a:buNone/>
            </a:pPr>
            <a:endParaRPr lang="en-US" sz="2400" dirty="0">
              <a:latin typeface="Times New Roman" pitchFamily="18" charset="0"/>
              <a:cs typeface="Times New Roman" pitchFamily="18" charset="0"/>
            </a:endParaRPr>
          </a:p>
          <a:p>
            <a:pPr marL="514350" indent="-514350">
              <a:buNone/>
            </a:pPr>
            <a:r>
              <a:rPr lang="en-US" sz="2400" dirty="0">
                <a:latin typeface="Times New Roman" pitchFamily="18" charset="0"/>
                <a:cs typeface="Times New Roman" pitchFamily="18" charset="0"/>
              </a:rPr>
              <a:t>1.Whether an entire new system has to be setup</a:t>
            </a:r>
          </a:p>
          <a:p>
            <a:pPr marL="514350" indent="-514350">
              <a:buAutoNum type="arabicPeriod"/>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2. Whether modifications of the existing system</a:t>
            </a: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3. Extension of existing system</a:t>
            </a:r>
          </a:p>
          <a:p>
            <a:endParaRPr lang="en-IN" sz="2400" dirty="0">
              <a:latin typeface="Times New Roman" pitchFamily="18" charset="0"/>
              <a:cs typeface="Times New Roman" pitchFamily="18" charset="0"/>
            </a:endParaRPr>
          </a:p>
        </p:txBody>
      </p:sp>
    </p:spTree>
  </p:cSld>
  <p:clrMapOvr>
    <a:masterClrMapping/>
  </p:clrMapOvr>
  <p:transition>
    <p:pull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Types of Costs</a:t>
            </a:r>
            <a:endParaRPr lang="en-IN" dirty="0">
              <a:latin typeface="Times New Roman" pitchFamily="18" charset="0"/>
              <a:cs typeface="Times New Roman" pitchFamily="18" charset="0"/>
            </a:endParaRPr>
          </a:p>
        </p:txBody>
      </p:sp>
      <p:sp>
        <p:nvSpPr>
          <p:cNvPr id="3" name="Content Placeholder 2"/>
          <p:cNvSpPr>
            <a:spLocks noGrp="1"/>
          </p:cNvSpPr>
          <p:nvPr>
            <p:ph sz="half" idx="1"/>
          </p:nvPr>
        </p:nvSpPr>
        <p:spPr/>
        <p:txBody>
          <a:bodyPr>
            <a:normAutofit fontScale="92500" lnSpcReduction="20000"/>
          </a:bodyPr>
          <a:lstStyle/>
          <a:p>
            <a:pPr marL="571500" indent="-571500">
              <a:buAutoNum type="romanUcPeriod"/>
            </a:pPr>
            <a:r>
              <a:rPr lang="en-US" dirty="0">
                <a:latin typeface="Times New Roman" pitchFamily="18" charset="0"/>
                <a:cs typeface="Times New Roman" pitchFamily="18" charset="0"/>
              </a:rPr>
              <a:t>CAPITAL COST/ FIXED COST</a:t>
            </a:r>
          </a:p>
          <a:p>
            <a:pPr marL="571500" indent="-571500">
              <a:buAutoNum type="romanUcPeriod"/>
            </a:pPr>
            <a:endParaRPr lang="en-US" dirty="0">
              <a:latin typeface="Times New Roman" pitchFamily="18" charset="0"/>
              <a:cs typeface="Times New Roman" pitchFamily="18" charset="0"/>
            </a:endParaRPr>
          </a:p>
          <a:p>
            <a:pPr marL="914400" lvl="1" indent="-457200">
              <a:buFont typeface="+mj-lt"/>
              <a:buAutoNum type="alphaLcPeriod"/>
            </a:pPr>
            <a:r>
              <a:rPr lang="en-US" dirty="0">
                <a:latin typeface="Times New Roman" pitchFamily="18" charset="0"/>
                <a:cs typeface="Times New Roman" pitchFamily="18" charset="0"/>
              </a:rPr>
              <a:t>Initial cost</a:t>
            </a:r>
          </a:p>
          <a:p>
            <a:pPr marL="914400" lvl="1" indent="-457200">
              <a:buFont typeface="+mj-lt"/>
              <a:buAutoNum type="alphaLcPeriod"/>
            </a:pPr>
            <a:endParaRPr lang="en-US" dirty="0">
              <a:latin typeface="Times New Roman" pitchFamily="18" charset="0"/>
              <a:cs typeface="Times New Roman" pitchFamily="18" charset="0"/>
            </a:endParaRPr>
          </a:p>
          <a:p>
            <a:pPr marL="914400" lvl="1" indent="-457200">
              <a:buFont typeface="+mj-lt"/>
              <a:buAutoNum type="alphaLcPeriod"/>
            </a:pPr>
            <a:r>
              <a:rPr lang="en-US" dirty="0">
                <a:latin typeface="Times New Roman" pitchFamily="18" charset="0"/>
                <a:cs typeface="Times New Roman" pitchFamily="18" charset="0"/>
              </a:rPr>
              <a:t>Interest</a:t>
            </a:r>
          </a:p>
          <a:p>
            <a:pPr marL="914400" lvl="1" indent="-457200">
              <a:buFont typeface="+mj-lt"/>
              <a:buAutoNum type="alphaLcPeriod"/>
            </a:pPr>
            <a:endParaRPr lang="en-US" dirty="0">
              <a:latin typeface="Times New Roman" pitchFamily="18" charset="0"/>
              <a:cs typeface="Times New Roman" pitchFamily="18" charset="0"/>
            </a:endParaRPr>
          </a:p>
          <a:p>
            <a:pPr marL="914400" lvl="1" indent="-457200">
              <a:buFont typeface="+mj-lt"/>
              <a:buAutoNum type="alphaLcPeriod"/>
            </a:pPr>
            <a:r>
              <a:rPr lang="en-US" dirty="0">
                <a:latin typeface="Times New Roman" pitchFamily="18" charset="0"/>
                <a:cs typeface="Times New Roman" pitchFamily="18" charset="0"/>
              </a:rPr>
              <a:t>Depreciation</a:t>
            </a:r>
          </a:p>
          <a:p>
            <a:pPr marL="914400" lvl="1" indent="-457200">
              <a:buFont typeface="+mj-lt"/>
              <a:buAutoNum type="alphaLcPeriod"/>
            </a:pPr>
            <a:endParaRPr lang="en-US" dirty="0">
              <a:latin typeface="Times New Roman" pitchFamily="18" charset="0"/>
              <a:cs typeface="Times New Roman" pitchFamily="18" charset="0"/>
            </a:endParaRPr>
          </a:p>
          <a:p>
            <a:pPr marL="914400" lvl="1" indent="-457200">
              <a:buFont typeface="+mj-lt"/>
              <a:buAutoNum type="alphaLcPeriod"/>
            </a:pPr>
            <a:r>
              <a:rPr lang="en-US" dirty="0">
                <a:latin typeface="Times New Roman" pitchFamily="18" charset="0"/>
                <a:cs typeface="Times New Roman" pitchFamily="18" charset="0"/>
              </a:rPr>
              <a:t>Taxes</a:t>
            </a:r>
          </a:p>
          <a:p>
            <a:pPr marL="914400" lvl="1" indent="-457200">
              <a:buFont typeface="+mj-lt"/>
              <a:buAutoNum type="alphaLcPeriod"/>
            </a:pPr>
            <a:endParaRPr lang="en-US" dirty="0">
              <a:latin typeface="Times New Roman" pitchFamily="18" charset="0"/>
              <a:cs typeface="Times New Roman" pitchFamily="18" charset="0"/>
            </a:endParaRPr>
          </a:p>
          <a:p>
            <a:pPr marL="914400" lvl="1" indent="-457200">
              <a:buFont typeface="+mj-lt"/>
              <a:buAutoNum type="alphaLcPeriod"/>
            </a:pPr>
            <a:r>
              <a:rPr lang="en-US" dirty="0">
                <a:latin typeface="Times New Roman" pitchFamily="18" charset="0"/>
                <a:cs typeface="Times New Roman" pitchFamily="18" charset="0"/>
              </a:rPr>
              <a:t>Insurance</a:t>
            </a:r>
          </a:p>
          <a:p>
            <a:endParaRPr lang="en-IN" dirty="0">
              <a:latin typeface="Times New Roman" pitchFamily="18" charset="0"/>
              <a:cs typeface="Times New Roman" pitchFamily="18" charset="0"/>
            </a:endParaRPr>
          </a:p>
        </p:txBody>
      </p:sp>
      <p:sp>
        <p:nvSpPr>
          <p:cNvPr id="5" name="Content Placeholder 4"/>
          <p:cNvSpPr>
            <a:spLocks noGrp="1"/>
          </p:cNvSpPr>
          <p:nvPr>
            <p:ph sz="half" idx="2"/>
          </p:nvPr>
        </p:nvSpPr>
        <p:spPr/>
        <p:txBody>
          <a:bodyPr>
            <a:normAutofit fontScale="92500" lnSpcReduction="20000"/>
          </a:bodyPr>
          <a:lstStyle/>
          <a:p>
            <a:pPr>
              <a:buNone/>
            </a:pPr>
            <a:r>
              <a:rPr lang="en-US" dirty="0">
                <a:latin typeface="Times New Roman" pitchFamily="18" charset="0"/>
                <a:cs typeface="Times New Roman" pitchFamily="18" charset="0"/>
              </a:rPr>
              <a:t>II. OPERATIONAL COST</a:t>
            </a:r>
          </a:p>
          <a:p>
            <a:endParaRPr lang="en-US" dirty="0">
              <a:latin typeface="Times New Roman" pitchFamily="18" charset="0"/>
              <a:cs typeface="Times New Roman" pitchFamily="18" charset="0"/>
            </a:endParaRPr>
          </a:p>
          <a:p>
            <a:pPr marL="914400" lvl="1" indent="-457200">
              <a:buFont typeface="+mj-lt"/>
              <a:buAutoNum type="alphaLcPeriod"/>
            </a:pPr>
            <a:r>
              <a:rPr lang="en-US" dirty="0">
                <a:latin typeface="Times New Roman" pitchFamily="18" charset="0"/>
                <a:cs typeface="Times New Roman" pitchFamily="18" charset="0"/>
              </a:rPr>
              <a:t>Fuel cost</a:t>
            </a:r>
          </a:p>
          <a:p>
            <a:pPr marL="914400" lvl="1" indent="-457200">
              <a:buFont typeface="+mj-lt"/>
              <a:buAutoNum type="alphaLcPeriod"/>
            </a:pPr>
            <a:endParaRPr lang="en-US" dirty="0">
              <a:latin typeface="Times New Roman" pitchFamily="18" charset="0"/>
              <a:cs typeface="Times New Roman" pitchFamily="18" charset="0"/>
            </a:endParaRPr>
          </a:p>
          <a:p>
            <a:pPr marL="914400" lvl="1" indent="-457200">
              <a:buFont typeface="+mj-lt"/>
              <a:buAutoNum type="alphaLcPeriod"/>
            </a:pPr>
            <a:r>
              <a:rPr lang="en-US" dirty="0">
                <a:latin typeface="Times New Roman" pitchFamily="18" charset="0"/>
                <a:cs typeface="Times New Roman" pitchFamily="18" charset="0"/>
              </a:rPr>
              <a:t>Operating </a:t>
            </a:r>
            <a:r>
              <a:rPr lang="en-US" dirty="0" err="1">
                <a:latin typeface="Times New Roman" pitchFamily="18" charset="0"/>
                <a:cs typeface="Times New Roman" pitchFamily="18" charset="0"/>
              </a:rPr>
              <a:t>labour</a:t>
            </a:r>
            <a:r>
              <a:rPr lang="en-US" dirty="0">
                <a:latin typeface="Times New Roman" pitchFamily="18" charset="0"/>
                <a:cs typeface="Times New Roman" pitchFamily="18" charset="0"/>
              </a:rPr>
              <a:t> cost</a:t>
            </a:r>
          </a:p>
          <a:p>
            <a:pPr marL="914400" lvl="1" indent="-457200">
              <a:buFont typeface="+mj-lt"/>
              <a:buAutoNum type="alphaLcPeriod"/>
            </a:pPr>
            <a:endParaRPr lang="en-US" dirty="0">
              <a:latin typeface="Times New Roman" pitchFamily="18" charset="0"/>
              <a:cs typeface="Times New Roman" pitchFamily="18" charset="0"/>
            </a:endParaRPr>
          </a:p>
          <a:p>
            <a:pPr marL="914400" lvl="1" indent="-457200">
              <a:buFont typeface="+mj-lt"/>
              <a:buAutoNum type="alphaLcPeriod"/>
            </a:pPr>
            <a:r>
              <a:rPr lang="en-US" dirty="0">
                <a:latin typeface="Times New Roman" pitchFamily="18" charset="0"/>
                <a:cs typeface="Times New Roman" pitchFamily="18" charset="0"/>
              </a:rPr>
              <a:t>Maintenance cost</a:t>
            </a:r>
          </a:p>
          <a:p>
            <a:pPr marL="914400" lvl="1" indent="-457200">
              <a:buFont typeface="+mj-lt"/>
              <a:buAutoNum type="alphaLcPeriod"/>
            </a:pPr>
            <a:endParaRPr lang="en-US" dirty="0">
              <a:latin typeface="Times New Roman" pitchFamily="18" charset="0"/>
              <a:cs typeface="Times New Roman" pitchFamily="18" charset="0"/>
            </a:endParaRPr>
          </a:p>
          <a:p>
            <a:pPr marL="914400" lvl="1" indent="-457200">
              <a:buFont typeface="+mj-lt"/>
              <a:buAutoNum type="alphaLcPeriod"/>
            </a:pPr>
            <a:r>
              <a:rPr lang="en-US" dirty="0">
                <a:latin typeface="Times New Roman" pitchFamily="18" charset="0"/>
                <a:cs typeface="Times New Roman" pitchFamily="18" charset="0"/>
              </a:rPr>
              <a:t>Supervising cost</a:t>
            </a:r>
          </a:p>
          <a:p>
            <a:pPr marL="914400" lvl="1" indent="-457200">
              <a:buFont typeface="+mj-lt"/>
              <a:buAutoNum type="alphaLcPeriod"/>
            </a:pPr>
            <a:endParaRPr lang="en-US" dirty="0">
              <a:latin typeface="Times New Roman" pitchFamily="18" charset="0"/>
              <a:cs typeface="Times New Roman" pitchFamily="18" charset="0"/>
            </a:endParaRPr>
          </a:p>
          <a:p>
            <a:pPr marL="914400" lvl="1" indent="-457200">
              <a:buFont typeface="+mj-lt"/>
              <a:buAutoNum type="alphaLcPeriod"/>
            </a:pPr>
            <a:r>
              <a:rPr lang="en-US" dirty="0">
                <a:latin typeface="Times New Roman" pitchFamily="18" charset="0"/>
                <a:cs typeface="Times New Roman" pitchFamily="18" charset="0"/>
              </a:rPr>
              <a:t>Operating Taxes</a:t>
            </a:r>
          </a:p>
          <a:p>
            <a:pPr marL="914400" lvl="1" indent="-457200">
              <a:buFont typeface="+mj-lt"/>
              <a:buAutoNum type="alphaLcPeriod"/>
            </a:pPr>
            <a:endParaRPr lang="en-US" dirty="0">
              <a:latin typeface="Times New Roman" pitchFamily="18" charset="0"/>
              <a:cs typeface="Times New Roman" pitchFamily="18" charset="0"/>
            </a:endParaRPr>
          </a:p>
          <a:p>
            <a:pPr marL="914400" lvl="1" indent="-457200">
              <a:buFont typeface="+mj-lt"/>
              <a:buAutoNum type="alphaLcPeriod"/>
            </a:pPr>
            <a:r>
              <a:rPr lang="en-US" dirty="0">
                <a:latin typeface="Times New Roman" pitchFamily="18" charset="0"/>
                <a:cs typeface="Times New Roman" pitchFamily="18" charset="0"/>
              </a:rPr>
              <a:t>Stores &amp; Purchase</a:t>
            </a:r>
          </a:p>
          <a:p>
            <a:pPr lvl="1"/>
            <a:endParaRPr lang="en-US" dirty="0">
              <a:latin typeface="Times New Roman" pitchFamily="18" charset="0"/>
              <a:cs typeface="Times New Roman" pitchFamily="18" charset="0"/>
            </a:endParaRPr>
          </a:p>
        </p:txBody>
      </p:sp>
    </p:spTree>
  </p:cSld>
  <p:clrMapOvr>
    <a:masterClrMapping/>
  </p:clrMapOvr>
  <p:transition>
    <p:pull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Factors influencing the Initial cost</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571500" indent="-571500">
              <a:buFont typeface="+mj-lt"/>
              <a:buAutoNum type="romanLcPeriod"/>
            </a:pPr>
            <a:r>
              <a:rPr lang="en-US" sz="2400" dirty="0">
                <a:latin typeface="Times New Roman" pitchFamily="18" charset="0"/>
                <a:cs typeface="Times New Roman" pitchFamily="18" charset="0"/>
              </a:rPr>
              <a:t>Location of the plant</a:t>
            </a:r>
          </a:p>
          <a:p>
            <a:pPr marL="571500" indent="-571500">
              <a:buFont typeface="+mj-lt"/>
              <a:buAutoNum type="romanLcPeriod"/>
            </a:pPr>
            <a:endParaRPr lang="en-US" sz="2400" dirty="0">
              <a:latin typeface="Times New Roman" pitchFamily="18" charset="0"/>
              <a:cs typeface="Times New Roman" pitchFamily="18" charset="0"/>
            </a:endParaRPr>
          </a:p>
          <a:p>
            <a:pPr marL="571500" indent="-571500">
              <a:buFont typeface="+mj-lt"/>
              <a:buAutoNum type="romanLcPeriod"/>
            </a:pPr>
            <a:r>
              <a:rPr lang="en-US" sz="2400" dirty="0">
                <a:latin typeface="Times New Roman" pitchFamily="18" charset="0"/>
                <a:cs typeface="Times New Roman" pitchFamily="18" charset="0"/>
              </a:rPr>
              <a:t>Time of construction</a:t>
            </a:r>
          </a:p>
          <a:p>
            <a:pPr marL="571500" indent="-571500">
              <a:buFont typeface="+mj-lt"/>
              <a:buAutoNum type="romanLcPeriod"/>
            </a:pPr>
            <a:endParaRPr lang="en-US" sz="2400" dirty="0">
              <a:latin typeface="Times New Roman" pitchFamily="18" charset="0"/>
              <a:cs typeface="Times New Roman" pitchFamily="18" charset="0"/>
            </a:endParaRPr>
          </a:p>
          <a:p>
            <a:pPr marL="571500" indent="-571500">
              <a:buFont typeface="+mj-lt"/>
              <a:buAutoNum type="romanLcPeriod"/>
            </a:pPr>
            <a:r>
              <a:rPr lang="en-US" sz="2400" dirty="0">
                <a:latin typeface="Times New Roman" pitchFamily="18" charset="0"/>
                <a:cs typeface="Times New Roman" pitchFamily="18" charset="0"/>
              </a:rPr>
              <a:t>Size of units</a:t>
            </a:r>
          </a:p>
          <a:p>
            <a:pPr marL="571500" indent="-571500">
              <a:buFont typeface="+mj-lt"/>
              <a:buAutoNum type="romanLcPeriod"/>
            </a:pPr>
            <a:endParaRPr lang="en-US" sz="2400" dirty="0">
              <a:latin typeface="Times New Roman" pitchFamily="18" charset="0"/>
              <a:cs typeface="Times New Roman" pitchFamily="18" charset="0"/>
            </a:endParaRPr>
          </a:p>
          <a:p>
            <a:pPr marL="571500" indent="-571500">
              <a:buFont typeface="+mj-lt"/>
              <a:buAutoNum type="romanLcPeriod"/>
            </a:pPr>
            <a:r>
              <a:rPr lang="en-US" sz="2400" dirty="0">
                <a:latin typeface="Times New Roman" pitchFamily="18" charset="0"/>
                <a:cs typeface="Times New Roman" pitchFamily="18" charset="0"/>
              </a:rPr>
              <a:t>No. of main generating units</a:t>
            </a:r>
          </a:p>
          <a:p>
            <a:pPr marL="571500" indent="-571500">
              <a:buFont typeface="+mj-lt"/>
              <a:buAutoNum type="romanLcPeriod"/>
            </a:pPr>
            <a:endParaRPr lang="en-US" sz="2400" dirty="0">
              <a:latin typeface="Times New Roman" pitchFamily="18" charset="0"/>
              <a:cs typeface="Times New Roman" pitchFamily="18" charset="0"/>
            </a:endParaRPr>
          </a:p>
          <a:p>
            <a:pPr marL="571500" indent="-571500">
              <a:buFont typeface="+mj-lt"/>
              <a:buAutoNum type="romanLcPeriod"/>
            </a:pPr>
            <a:r>
              <a:rPr lang="en-US" sz="2400" dirty="0">
                <a:latin typeface="Times New Roman" pitchFamily="18" charset="0"/>
                <a:cs typeface="Times New Roman" pitchFamily="18" charset="0"/>
              </a:rPr>
              <a:t>Type of structure to be used</a:t>
            </a:r>
            <a:endParaRPr lang="en-IN" sz="2400" dirty="0">
              <a:latin typeface="Times New Roman" pitchFamily="18" charset="0"/>
              <a:cs typeface="Times New Roman" pitchFamily="18" charset="0"/>
            </a:endParaRPr>
          </a:p>
        </p:txBody>
      </p:sp>
    </p:spTree>
  </p:cSld>
  <p:clrMapOvr>
    <a:masterClrMapping/>
  </p:clrMapOvr>
  <p:transition>
    <p:pull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Initial cost includes</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r>
              <a:rPr lang="en-US" sz="2400" dirty="0">
                <a:latin typeface="Times New Roman" pitchFamily="18" charset="0"/>
                <a:cs typeface="Times New Roman" pitchFamily="18" charset="0"/>
              </a:rPr>
              <a:t>	Land cost</a:t>
            </a: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Building cost</a:t>
            </a: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Equipment cost</a:t>
            </a: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Installation cost</a:t>
            </a: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Overhead charges</a:t>
            </a:r>
          </a:p>
          <a:p>
            <a:endParaRPr lang="en-IN" sz="2400" dirty="0">
              <a:latin typeface="Times New Roman" pitchFamily="18" charset="0"/>
              <a:cs typeface="Times New Roman" pitchFamily="18" charset="0"/>
            </a:endParaRPr>
          </a:p>
        </p:txBody>
      </p:sp>
    </p:spTree>
  </p:cSld>
  <p:clrMapOvr>
    <a:masterClrMapping/>
  </p:clrMapOvr>
  <p:transition>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620688"/>
            <a:ext cx="8640960" cy="5832648"/>
          </a:xfrm>
        </p:spPr>
        <p:txBody>
          <a:bodyPr>
            <a:normAutofit lnSpcReduction="10000"/>
          </a:bodyPr>
          <a:lstStyle/>
          <a:p>
            <a:r>
              <a:rPr lang="en-IN" sz="2000" dirty="0">
                <a:latin typeface="Times New Roman" pitchFamily="18" charset="0"/>
                <a:cs typeface="Times New Roman" pitchFamily="18" charset="0"/>
              </a:rPr>
              <a:t>Part of the condensate (w4), equal to the turbine exhaust flow (w2) is sent back to the plant as feed water. </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The  remainder is cooled in a dry cooling tower to state 5, and is then sprayed on to the turbine exhaust. </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Since the cooling water mixes with the steam and part of the condensate is used as feed water, the water must be of high purity.</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For the spray condenser (Fig. 8.2), a mass balance and an energy balance give the following equations</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Since h2 – h3 is much greater than h3 – h5, the circulating water flow (w5) is much larger than the steam flow (w2).</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395536" y="4149080"/>
            <a:ext cx="8317432" cy="1534712"/>
          </a:xfrm>
          <a:prstGeom prst="rect">
            <a:avLst/>
          </a:prstGeom>
          <a:noFill/>
          <a:ln w="9525">
            <a:noFill/>
            <a:miter lim="800000"/>
            <a:headEnd/>
            <a:tailEnd/>
          </a:ln>
        </p:spPr>
      </p:pic>
    </p:spTree>
  </p:cSld>
  <p:clrMapOvr>
    <a:masterClrMapping/>
  </p:clrMapOvr>
  <p:transition>
    <p:pull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Times New Roman" pitchFamily="18" charset="0"/>
                <a:cs typeface="Times New Roman" pitchFamily="18" charset="0"/>
              </a:rPr>
              <a:t>Interest</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r>
              <a:rPr lang="en-US" sz="2400" dirty="0">
                <a:latin typeface="Times New Roman" pitchFamily="18" charset="0"/>
                <a:cs typeface="Times New Roman" pitchFamily="18" charset="0"/>
              </a:rPr>
              <a:t>Interest is defined as Money returned – Money borrowed</a:t>
            </a: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Type of Interests:</a:t>
            </a:r>
          </a:p>
          <a:p>
            <a:pPr>
              <a:buNone/>
            </a:pP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Simple </a:t>
            </a:r>
            <a:r>
              <a:rPr lang="en-US" sz="2400" dirty="0" err="1">
                <a:latin typeface="Times New Roman" pitchFamily="18" charset="0"/>
                <a:cs typeface="Times New Roman" pitchFamily="18" charset="0"/>
              </a:rPr>
              <a:t>interst</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Compound </a:t>
            </a:r>
            <a:r>
              <a:rPr lang="en-US" sz="2400" dirty="0" err="1">
                <a:latin typeface="Times New Roman" pitchFamily="18" charset="0"/>
                <a:cs typeface="Times New Roman" pitchFamily="18" charset="0"/>
              </a:rPr>
              <a:t>interst</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Tree>
  </p:cSld>
  <p:clrMapOvr>
    <a:masterClrMapping/>
  </p:clrMapOvr>
  <p:transition>
    <p:pull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Depreciation</a:t>
            </a:r>
            <a:br>
              <a:rPr lang="en-US"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r>
              <a:rPr lang="en-US" sz="2400" dirty="0">
                <a:latin typeface="Times New Roman" pitchFamily="18" charset="0"/>
                <a:cs typeface="Times New Roman" pitchFamily="18" charset="0"/>
              </a:rPr>
              <a:t>It is defined as deterioration of equipment and decrease in its value due to corrosion, weathering , wear &amp; tear with use.</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Cause of depreciation:</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Physical causes </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Abnormal occurrences</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Technological developments</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Custom / usage </a:t>
            </a:r>
            <a:endParaRPr lang="en-IN" sz="2400" dirty="0">
              <a:latin typeface="Times New Roman" pitchFamily="18" charset="0"/>
              <a:cs typeface="Times New Roman" pitchFamily="18" charset="0"/>
            </a:endParaRPr>
          </a:p>
        </p:txBody>
      </p:sp>
    </p:spTree>
  </p:cSld>
  <p:clrMapOvr>
    <a:masterClrMapping/>
  </p:clrMapOvr>
  <p:transition>
    <p:pull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Methods of  Calculation of depreciation fund</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latin typeface="Times New Roman" pitchFamily="18" charset="0"/>
                <a:cs typeface="Times New Roman" pitchFamily="18" charset="0"/>
              </a:rPr>
              <a:t>Straight line method</a:t>
            </a:r>
          </a:p>
          <a:p>
            <a:pPr marL="514350" indent="-514350">
              <a:buFont typeface="+mj-lt"/>
              <a:buAutoNum type="arabicPeriod"/>
            </a:pP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rPr>
              <a:t>Percentage method</a:t>
            </a:r>
          </a:p>
          <a:p>
            <a:pPr marL="514350" indent="-514350">
              <a:buFont typeface="+mj-lt"/>
              <a:buAutoNum type="arabicPeriod"/>
            </a:pP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rPr>
              <a:t>Sinking fund method</a:t>
            </a:r>
          </a:p>
          <a:p>
            <a:pPr marL="514350" indent="-514350">
              <a:buFont typeface="+mj-lt"/>
              <a:buAutoNum type="arabicPeriod"/>
            </a:pP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rPr>
              <a:t>Sum of the years digits method</a:t>
            </a:r>
          </a:p>
          <a:p>
            <a:pPr marL="514350" indent="-514350">
              <a:buFont typeface="+mj-lt"/>
              <a:buAutoNum type="arabicPeriod"/>
            </a:pP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rPr>
              <a:t>Unit method</a:t>
            </a:r>
            <a:endParaRPr lang="en-IN" dirty="0">
              <a:latin typeface="Times New Roman" pitchFamily="18" charset="0"/>
              <a:cs typeface="Times New Roman" pitchFamily="18" charset="0"/>
            </a:endParaRPr>
          </a:p>
        </p:txBody>
      </p:sp>
    </p:spTree>
  </p:cSld>
  <p:clrMapOvr>
    <a:masterClrMapping/>
  </p:clrMapOvr>
  <p:transition>
    <p:pull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Straight line method</a:t>
            </a:r>
            <a:br>
              <a:rPr lang="en-US"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Life of equipment is </a:t>
            </a:r>
            <a:r>
              <a:rPr lang="en-US" sz="2400" dirty="0" err="1">
                <a:latin typeface="Times New Roman" pitchFamily="18" charset="0"/>
                <a:cs typeface="Times New Roman" pitchFamily="18" charset="0"/>
              </a:rPr>
              <a:t>assesed</a:t>
            </a:r>
            <a:r>
              <a:rPr lang="en-US" sz="2400" dirty="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Salvage value is </a:t>
            </a:r>
            <a:r>
              <a:rPr lang="en-US" sz="2400" dirty="0" err="1">
                <a:latin typeface="Times New Roman" pitchFamily="18" charset="0"/>
                <a:cs typeface="Times New Roman" pitchFamily="18" charset="0"/>
              </a:rPr>
              <a:t>assesed</a:t>
            </a:r>
            <a:r>
              <a:rPr lang="en-US" sz="2400" dirty="0">
                <a:latin typeface="Times New Roman" pitchFamily="18" charset="0"/>
                <a:cs typeface="Times New Roman" pitchFamily="18" charset="0"/>
              </a:rPr>
              <a:t> at the end of life of equipment</a:t>
            </a:r>
          </a:p>
          <a:p>
            <a:pPr algn="just"/>
            <a:r>
              <a:rPr lang="en-US" sz="2400" dirty="0">
                <a:latin typeface="Times New Roman" pitchFamily="18" charset="0"/>
                <a:cs typeface="Times New Roman" pitchFamily="18" charset="0"/>
              </a:rPr>
              <a:t>Depreciation fund = (I – S)  / n</a:t>
            </a:r>
          </a:p>
          <a:p>
            <a:pPr algn="just"/>
            <a:r>
              <a:rPr lang="en-US" sz="2400" dirty="0">
                <a:latin typeface="Times New Roman" pitchFamily="18" charset="0"/>
                <a:cs typeface="Times New Roman" pitchFamily="18" charset="0"/>
              </a:rPr>
              <a:t>Where  I is initial cost</a:t>
            </a:r>
          </a:p>
          <a:p>
            <a:pPr lvl="1" algn="just">
              <a:buNone/>
            </a:pPr>
            <a:r>
              <a:rPr lang="en-US" sz="2400" dirty="0">
                <a:latin typeface="Times New Roman" pitchFamily="18" charset="0"/>
                <a:cs typeface="Times New Roman" pitchFamily="18" charset="0"/>
              </a:rPr>
              <a:t>               S is salvage value</a:t>
            </a:r>
          </a:p>
          <a:p>
            <a:pPr lvl="1" algn="just">
              <a:buNone/>
            </a:pPr>
            <a:r>
              <a:rPr lang="en-US" sz="2400" dirty="0">
                <a:latin typeface="Times New Roman" pitchFamily="18" charset="0"/>
                <a:cs typeface="Times New Roman" pitchFamily="18" charset="0"/>
              </a:rPr>
              <a:t>               n is life in years</a:t>
            </a:r>
          </a:p>
          <a:p>
            <a:pPr algn="just"/>
            <a:endParaRPr lang="en-IN" sz="2400" dirty="0">
              <a:latin typeface="Times New Roman" pitchFamily="18" charset="0"/>
              <a:cs typeface="Times New Roman" pitchFamily="18" charset="0"/>
            </a:endParaRPr>
          </a:p>
        </p:txBody>
      </p:sp>
    </p:spTree>
  </p:cSld>
  <p:clrMapOvr>
    <a:masterClrMapping/>
  </p:clrMapOvr>
  <p:transition>
    <p:pull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922114"/>
          </a:xfrm>
        </p:spPr>
        <p:txBody>
          <a:bodyPr>
            <a:normAutofit fontScale="90000"/>
          </a:bodyPr>
          <a:lstStyle/>
          <a:p>
            <a:br>
              <a:rPr lang="en-US" dirty="0">
                <a:latin typeface="Times New Roman" pitchFamily="18" charset="0"/>
                <a:cs typeface="Times New Roman" pitchFamily="18" charset="0"/>
              </a:rPr>
            </a:br>
            <a:r>
              <a:rPr lang="en-US" dirty="0">
                <a:latin typeface="Times New Roman" pitchFamily="18" charset="0"/>
                <a:cs typeface="Times New Roman" pitchFamily="18" charset="0"/>
              </a:rPr>
              <a:t>Percentage method</a:t>
            </a:r>
            <a:br>
              <a:rPr lang="en-US"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24744"/>
            <a:ext cx="8229600" cy="5001419"/>
          </a:xfrm>
        </p:spPr>
        <p:txBody>
          <a:bodyPr>
            <a:normAutofit/>
          </a:bodyPr>
          <a:lstStyle/>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Deterioration in value of equipment is taken into account and depreciation is calculated on actual residual value by a fixed percentage.</a:t>
            </a:r>
          </a:p>
          <a:p>
            <a:pPr>
              <a:buNone/>
            </a:pPr>
            <a:r>
              <a:rPr lang="en-US" sz="2400" dirty="0">
                <a:latin typeface="Times New Roman" pitchFamily="18" charset="0"/>
                <a:cs typeface="Times New Roman" pitchFamily="18" charset="0"/>
              </a:rPr>
              <a:t>Thus DF reduces year by year </a:t>
            </a:r>
          </a:p>
          <a:p>
            <a:endParaRPr lang="en-IN" sz="2400" dirty="0">
              <a:latin typeface="Times New Roman" pitchFamily="18" charset="0"/>
              <a:cs typeface="Times New Roman" pitchFamily="18" charset="0"/>
            </a:endParaRPr>
          </a:p>
        </p:txBody>
      </p:sp>
    </p:spTree>
  </p:cSld>
  <p:clrMapOvr>
    <a:masterClrMapping/>
  </p:clrMapOvr>
  <p:transition>
    <p:pull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Autofit/>
          </a:bodyPr>
          <a:lstStyle/>
          <a:p>
            <a:br>
              <a:rPr lang="en-US" sz="4000" dirty="0">
                <a:latin typeface="Times New Roman" pitchFamily="18" charset="0"/>
                <a:cs typeface="Times New Roman" pitchFamily="18" charset="0"/>
              </a:rPr>
            </a:br>
            <a:r>
              <a:rPr lang="en-US" sz="4000" dirty="0">
                <a:latin typeface="Times New Roman" pitchFamily="18" charset="0"/>
                <a:cs typeface="Times New Roman" pitchFamily="18" charset="0"/>
              </a:rPr>
              <a:t>Sinking fund method</a:t>
            </a:r>
            <a:br>
              <a:rPr lang="en-US" sz="4000" dirty="0">
                <a:latin typeface="Times New Roman" pitchFamily="18" charset="0"/>
                <a:cs typeface="Times New Roman" pitchFamily="18" charset="0"/>
              </a:rPr>
            </a:br>
            <a:endParaRPr lang="en-IN" sz="4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196752"/>
                <a:ext cx="8229600" cy="5184576"/>
              </a:xfrm>
            </p:spPr>
            <p:txBody>
              <a:bodyPr>
                <a:normAutofit/>
              </a:bodyPr>
              <a:lstStyle/>
              <a:p>
                <a:pPr marL="0" indent="0" algn="just">
                  <a:buNone/>
                </a:pPr>
                <a:r>
                  <a:rPr lang="en-US" sz="2400" dirty="0">
                    <a:latin typeface="Times New Roman" pitchFamily="18" charset="0"/>
                    <a:cs typeface="Times New Roman" pitchFamily="18" charset="0"/>
                  </a:rPr>
                  <a:t>The sinking fund method is a technique for depreciating an asset while generating enough money to replace it at the end of its useful life.</a:t>
                </a: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Let A be amount to be kept aside at the end of 1</a:t>
                </a:r>
                <a:r>
                  <a:rPr lang="en-US" sz="2400" baseline="30000" dirty="0">
                    <a:latin typeface="Times New Roman" pitchFamily="18" charset="0"/>
                    <a:cs typeface="Times New Roman" pitchFamily="18" charset="0"/>
                  </a:rPr>
                  <a:t>st</a:t>
                </a:r>
                <a:r>
                  <a:rPr lang="en-US" sz="2400" dirty="0">
                    <a:latin typeface="Times New Roman" pitchFamily="18" charset="0"/>
                    <a:cs typeface="Times New Roman" pitchFamily="18" charset="0"/>
                  </a:rPr>
                  <a:t> year</a:t>
                </a:r>
              </a:p>
              <a:p>
                <a:pPr>
                  <a:buNone/>
                </a:pPr>
                <a:r>
                  <a:rPr lang="en-US" sz="2400" dirty="0">
                    <a:latin typeface="Times New Roman" pitchFamily="18" charset="0"/>
                    <a:cs typeface="Times New Roman" pitchFamily="18" charset="0"/>
                  </a:rPr>
                  <a:t>    	  n be life in years</a:t>
                </a:r>
              </a:p>
              <a:p>
                <a:pPr>
                  <a:buNone/>
                </a:pPr>
                <a:r>
                  <a:rPr lang="en-US" sz="2400" dirty="0">
                    <a:latin typeface="Times New Roman" pitchFamily="18" charset="0"/>
                    <a:cs typeface="Times New Roman" pitchFamily="18" charset="0"/>
                  </a:rPr>
                  <a:t>    	  S be salvage value</a:t>
                </a:r>
              </a:p>
              <a:p>
                <a:pPr>
                  <a:buNone/>
                </a:pPr>
                <a:r>
                  <a:rPr lang="en-US" sz="2400" dirty="0">
                    <a:latin typeface="Times New Roman" pitchFamily="18" charset="0"/>
                    <a:cs typeface="Times New Roman" pitchFamily="18" charset="0"/>
                  </a:rPr>
                  <a:t>    	  P be initial cost</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a:t>
                </a:r>
                <a:r>
                  <a:rPr lang="en-US" sz="2400" dirty="0">
                    <a:latin typeface="Times New Roman" pitchFamily="18" charset="0"/>
                    <a:cs typeface="Times New Roman" pitchFamily="18" charset="0"/>
                  </a:rPr>
                  <a:t> be interest rate on A ( annually compounded)</a:t>
                </a:r>
              </a:p>
              <a:p>
                <a:pPr>
                  <a:buNone/>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cs typeface="Times New Roman" pitchFamily="18" charset="0"/>
                        </a:rPr>
                        <m:t>𝐴</m:t>
                      </m:r>
                      <m:r>
                        <a:rPr lang="en-IN" sz="2400" b="0" i="1" smtClean="0">
                          <a:latin typeface="Cambria Math" panose="02040503050406030204" pitchFamily="18" charset="0"/>
                          <a:cs typeface="Times New Roman" pitchFamily="18" charset="0"/>
                        </a:rPr>
                        <m:t>=</m:t>
                      </m:r>
                      <m:d>
                        <m:dPr>
                          <m:ctrlPr>
                            <a:rPr lang="en-IN" sz="2400" b="0" i="1" smtClean="0">
                              <a:latin typeface="Cambria Math" panose="02040503050406030204" pitchFamily="18" charset="0"/>
                              <a:cs typeface="Times New Roman" pitchFamily="18" charset="0"/>
                            </a:rPr>
                          </m:ctrlPr>
                        </m:dPr>
                        <m:e>
                          <m:r>
                            <a:rPr lang="en-IN" sz="2400" b="0" i="1" smtClean="0">
                              <a:latin typeface="Cambria Math" panose="02040503050406030204" pitchFamily="18" charset="0"/>
                              <a:cs typeface="Times New Roman" pitchFamily="18" charset="0"/>
                            </a:rPr>
                            <m:t>𝑃</m:t>
                          </m:r>
                          <m:r>
                            <a:rPr lang="en-IN" sz="2400" b="0" i="1" smtClean="0">
                              <a:latin typeface="Cambria Math" panose="02040503050406030204" pitchFamily="18" charset="0"/>
                              <a:cs typeface="Times New Roman" pitchFamily="18" charset="0"/>
                            </a:rPr>
                            <m:t>−</m:t>
                          </m:r>
                          <m:r>
                            <a:rPr lang="en-IN" sz="2400" b="0" i="1" smtClean="0">
                              <a:latin typeface="Cambria Math" panose="02040503050406030204" pitchFamily="18" charset="0"/>
                              <a:cs typeface="Times New Roman" pitchFamily="18" charset="0"/>
                            </a:rPr>
                            <m:t>𝑆</m:t>
                          </m:r>
                        </m:e>
                      </m:d>
                      <m:d>
                        <m:dPr>
                          <m:begChr m:val="["/>
                          <m:endChr m:val="]"/>
                          <m:ctrlPr>
                            <a:rPr lang="en-IN" sz="2400" b="0" i="1" smtClean="0">
                              <a:latin typeface="Cambria Math" panose="02040503050406030204" pitchFamily="18" charset="0"/>
                              <a:cs typeface="Times New Roman" pitchFamily="18" charset="0"/>
                            </a:rPr>
                          </m:ctrlPr>
                        </m:dPr>
                        <m:e>
                          <m:f>
                            <m:fPr>
                              <m:ctrlPr>
                                <a:rPr lang="en-IN" sz="2400" b="0" i="1" smtClean="0">
                                  <a:latin typeface="Cambria Math" panose="02040503050406030204" pitchFamily="18" charset="0"/>
                                  <a:cs typeface="Times New Roman" pitchFamily="18" charset="0"/>
                                </a:rPr>
                              </m:ctrlPr>
                            </m:fPr>
                            <m:num>
                              <m:r>
                                <a:rPr lang="en-IN" sz="2400" b="0" i="1" smtClean="0">
                                  <a:latin typeface="Cambria Math" panose="02040503050406030204" pitchFamily="18" charset="0"/>
                                  <a:cs typeface="Times New Roman" pitchFamily="18" charset="0"/>
                                </a:rPr>
                                <m:t>𝑖</m:t>
                              </m:r>
                            </m:num>
                            <m:den>
                              <m:sSup>
                                <m:sSupPr>
                                  <m:ctrlPr>
                                    <a:rPr lang="en-IN" sz="2400" b="0" i="1" smtClean="0">
                                      <a:latin typeface="Cambria Math" panose="02040503050406030204" pitchFamily="18" charset="0"/>
                                      <a:cs typeface="Times New Roman" pitchFamily="18" charset="0"/>
                                    </a:rPr>
                                  </m:ctrlPr>
                                </m:sSupPr>
                                <m:e>
                                  <m:d>
                                    <m:dPr>
                                      <m:ctrlPr>
                                        <a:rPr lang="en-IN" sz="2400" b="0" i="1" smtClean="0">
                                          <a:latin typeface="Cambria Math" panose="02040503050406030204" pitchFamily="18" charset="0"/>
                                          <a:cs typeface="Times New Roman" pitchFamily="18" charset="0"/>
                                        </a:rPr>
                                      </m:ctrlPr>
                                    </m:dPr>
                                    <m:e>
                                      <m:r>
                                        <a:rPr lang="en-IN" sz="2400" b="0" i="1" smtClean="0">
                                          <a:latin typeface="Cambria Math" panose="02040503050406030204" pitchFamily="18" charset="0"/>
                                          <a:cs typeface="Times New Roman" pitchFamily="18" charset="0"/>
                                        </a:rPr>
                                        <m:t>1+</m:t>
                                      </m:r>
                                      <m:r>
                                        <a:rPr lang="en-IN" sz="2400" b="0" i="1" smtClean="0">
                                          <a:latin typeface="Cambria Math" panose="02040503050406030204" pitchFamily="18" charset="0"/>
                                          <a:cs typeface="Times New Roman" pitchFamily="18" charset="0"/>
                                        </a:rPr>
                                        <m:t>𝑖</m:t>
                                      </m:r>
                                    </m:e>
                                  </m:d>
                                </m:e>
                                <m:sup>
                                  <m:r>
                                    <a:rPr lang="en-IN" sz="2400" b="0" i="1" smtClean="0">
                                      <a:latin typeface="Cambria Math" panose="02040503050406030204" pitchFamily="18" charset="0"/>
                                      <a:cs typeface="Times New Roman" pitchFamily="18" charset="0"/>
                                    </a:rPr>
                                    <m:t>𝑛</m:t>
                                  </m:r>
                                </m:sup>
                              </m:sSup>
                              <m:r>
                                <a:rPr lang="en-IN" sz="2400" b="0" i="1" smtClean="0">
                                  <a:latin typeface="Cambria Math" panose="02040503050406030204" pitchFamily="18" charset="0"/>
                                  <a:cs typeface="Times New Roman" pitchFamily="18" charset="0"/>
                                </a:rPr>
                                <m:t>−1</m:t>
                              </m:r>
                            </m:den>
                          </m:f>
                        </m:e>
                      </m:d>
                    </m:oMath>
                  </m:oMathPara>
                </a14:m>
                <a:endParaRPr lang="en-IN" sz="24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196752"/>
                <a:ext cx="8229600" cy="5184576"/>
              </a:xfrm>
              <a:blipFill>
                <a:blip r:embed="rId2"/>
                <a:stretch>
                  <a:fillRect l="-1111" t="-940" r="-1111"/>
                </a:stretch>
              </a:blipFill>
            </p:spPr>
            <p:txBody>
              <a:bodyPr/>
              <a:lstStyle/>
              <a:p>
                <a:r>
                  <a:rPr lang="en-IN">
                    <a:noFill/>
                  </a:rPr>
                  <a:t> </a:t>
                </a:r>
              </a:p>
            </p:txBody>
          </p:sp>
        </mc:Fallback>
      </mc:AlternateContent>
    </p:spTree>
  </p:cSld>
  <p:clrMapOvr>
    <a:masterClrMapping/>
  </p:clrMapOvr>
  <p:transition>
    <p:pull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Autofit/>
          </a:bodyPr>
          <a:lstStyle/>
          <a:p>
            <a:br>
              <a:rPr lang="en-US" sz="4000" dirty="0">
                <a:latin typeface="Times New Roman" pitchFamily="18" charset="0"/>
                <a:cs typeface="Times New Roman" pitchFamily="18" charset="0"/>
              </a:rPr>
            </a:br>
            <a:r>
              <a:rPr lang="en-US" sz="4000" dirty="0">
                <a:latin typeface="Times New Roman" pitchFamily="18" charset="0"/>
                <a:cs typeface="Times New Roman" pitchFamily="18" charset="0"/>
              </a:rPr>
              <a:t>Sum of the years digits method</a:t>
            </a:r>
            <a:br>
              <a:rPr lang="en-US" sz="4000" dirty="0">
                <a:latin typeface="Times New Roman" pitchFamily="18" charset="0"/>
                <a:cs typeface="Times New Roman" pitchFamily="18" charset="0"/>
              </a:rPr>
            </a:b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772816"/>
            <a:ext cx="8291264" cy="4353347"/>
          </a:xfrm>
        </p:spPr>
        <p:txBody>
          <a:bodyPr>
            <a:normAutofit/>
          </a:bodyPr>
          <a:lstStyle/>
          <a:p>
            <a:pPr algn="just">
              <a:spcAft>
                <a:spcPts val="600"/>
              </a:spcAft>
            </a:pPr>
            <a:r>
              <a:rPr lang="en-US" sz="2400" dirty="0">
                <a:latin typeface="Times New Roman" pitchFamily="18" charset="0"/>
                <a:cs typeface="Times New Roman" pitchFamily="18" charset="0"/>
              </a:rPr>
              <a:t>In this method takes the asset's expected life and adds together the digits for each year.</a:t>
            </a:r>
          </a:p>
          <a:p>
            <a:pPr algn="just">
              <a:spcAft>
                <a:spcPts val="600"/>
              </a:spcAft>
            </a:pPr>
            <a:r>
              <a:rPr lang="en-US" sz="2400" dirty="0">
                <a:latin typeface="Times New Roman" pitchFamily="18" charset="0"/>
                <a:cs typeface="Times New Roman" pitchFamily="18" charset="0"/>
              </a:rPr>
              <a:t>So if the asset was expected to last for five years, the sum of the years' digits would be obtained by adding: 5 + 4 + 3 + 2 + 1 to get a total of 15. </a:t>
            </a:r>
          </a:p>
          <a:p>
            <a:pPr algn="just">
              <a:spcAft>
                <a:spcPts val="600"/>
              </a:spcAft>
            </a:pPr>
            <a:r>
              <a:rPr lang="en-US" sz="2400" dirty="0">
                <a:latin typeface="Times New Roman" pitchFamily="18" charset="0"/>
                <a:cs typeface="Times New Roman" pitchFamily="18" charset="0"/>
              </a:rPr>
              <a:t>Each digit is then divided by this sum to determine the percentage by which the asset should be depreciated each year, starting with the highest number in year 1</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922936393"/>
      </p:ext>
    </p:extLst>
  </p:cSld>
  <p:clrMapOvr>
    <a:masterClrMapping/>
  </p:clrMapOvr>
  <p:transition>
    <p:pull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Unit method</a:t>
            </a:r>
            <a:br>
              <a:rPr lang="en-IN"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24744"/>
            <a:ext cx="8229600" cy="5001419"/>
          </a:xfrm>
        </p:spPr>
        <p:txBody>
          <a:bodyPr>
            <a:normAutofit/>
          </a:bodyPr>
          <a:lstStyle/>
          <a:p>
            <a:r>
              <a:rPr lang="en-US" sz="2400" dirty="0">
                <a:latin typeface="Times New Roman" pitchFamily="18" charset="0"/>
                <a:cs typeface="Times New Roman" pitchFamily="18" charset="0"/>
              </a:rPr>
              <a:t>Depreciation Fund is calculated based on a standard unit may be by no. of hours of working per year or no. of units produced.</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Thus DF at the end of each year is calculated for total life period say ‘n’ years, the amount obtained may be used  for purchasing new equipment by adding it to salvage value.</a:t>
            </a:r>
          </a:p>
          <a:p>
            <a:endParaRPr lang="en-US"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Tree>
  </p:cSld>
  <p:clrMapOvr>
    <a:masterClrMapping/>
  </p:clrMapOvr>
  <p:transition>
    <p:pull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IN" sz="4000" dirty="0">
                <a:latin typeface="Times New Roman" pitchFamily="18" charset="0"/>
                <a:cs typeface="Times New Roman" pitchFamily="18" charset="0"/>
              </a:rPr>
              <a:t>LOAD–DURATION CURVES</a:t>
            </a:r>
          </a:p>
        </p:txBody>
      </p:sp>
      <p:sp>
        <p:nvSpPr>
          <p:cNvPr id="3" name="Content Placeholder 2"/>
          <p:cNvSpPr>
            <a:spLocks noGrp="1"/>
          </p:cNvSpPr>
          <p:nvPr>
            <p:ph idx="1"/>
          </p:nvPr>
        </p:nvSpPr>
        <p:spPr>
          <a:xfrm>
            <a:off x="457200" y="980728"/>
            <a:ext cx="8229600" cy="5770268"/>
          </a:xfrm>
        </p:spPr>
        <p:txBody>
          <a:bodyPr>
            <a:noAutofit/>
          </a:bodyPr>
          <a:lstStyle/>
          <a:p>
            <a:pPr algn="just"/>
            <a:r>
              <a:rPr lang="en-IN" sz="2400" dirty="0">
                <a:latin typeface="Times New Roman" pitchFamily="18" charset="0"/>
                <a:cs typeface="Times New Roman" pitchFamily="18" charset="0"/>
              </a:rPr>
              <a:t>The load required by a consumer does not remain constant with respect to time (hour, day, or month) and it fluctuates according to his requirement.</a:t>
            </a:r>
          </a:p>
          <a:p>
            <a:pPr algn="just">
              <a:buNone/>
            </a:pPr>
            <a:r>
              <a:rPr lang="en-IN" sz="2400" dirty="0">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The voltage of electricity generated is raised by a step-up transformer, transmitted along high voltage lines to sub-stations, and reduced to low voltage by step-down transformer, before distributing to different consumers. </a:t>
            </a:r>
          </a:p>
          <a:p>
            <a:pPr algn="just"/>
            <a:endParaRPr lang="en-IN" sz="2400" dirty="0">
              <a:latin typeface="Times New Roman" pitchFamily="18" charset="0"/>
              <a:cs typeface="Times New Roman" pitchFamily="18" charset="0"/>
            </a:endParaRPr>
          </a:p>
          <a:p>
            <a:pPr algn="just"/>
            <a:r>
              <a:rPr lang="en-IN" sz="2400" b="1" dirty="0">
                <a:solidFill>
                  <a:srgbClr val="FF0000"/>
                </a:solidFill>
                <a:latin typeface="Times New Roman" pitchFamily="18" charset="0"/>
                <a:cs typeface="Times New Roman" pitchFamily="18" charset="0"/>
              </a:rPr>
              <a:t>A curve showing the load demand variations of consumers with respect to time is known as load curve.</a:t>
            </a:r>
          </a:p>
          <a:p>
            <a:pPr algn="just"/>
            <a:endParaRPr lang="en-IN" sz="2400" b="1" dirty="0">
              <a:solidFill>
                <a:srgbClr val="FF0000"/>
              </a:solidFill>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If the time is in hours the load curve is known as daily load curve (Figs 1.3). </a:t>
            </a:r>
          </a:p>
        </p:txBody>
      </p:sp>
    </p:spTree>
  </p:cSld>
  <p:clrMapOvr>
    <a:masterClrMapping/>
  </p:clrMapOvr>
  <p:transition>
    <p:pull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normAutofit lnSpcReduction="10000"/>
          </a:bodyPr>
          <a:lstStyle/>
          <a:p>
            <a:pPr algn="just"/>
            <a:r>
              <a:rPr lang="en-IN" sz="2400" dirty="0">
                <a:latin typeface="Times New Roman" pitchFamily="18" charset="0"/>
                <a:cs typeface="Times New Roman" pitchFamily="18" charset="0"/>
              </a:rPr>
              <a:t>If the time is in days, the load curve is known as monthly load curve and if the time is in months, the load curve is known as yearly or annual load curve.</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a:t>
            </a:r>
            <a:r>
              <a:rPr lang="en-IN" sz="2400" dirty="0">
                <a:solidFill>
                  <a:srgbClr val="FF0000"/>
                </a:solidFill>
                <a:latin typeface="Times New Roman" pitchFamily="18" charset="0"/>
                <a:cs typeface="Times New Roman" pitchFamily="18" charset="0"/>
              </a:rPr>
              <a:t>This type of load curve is useful in predicting the annual requirements of energy and capacity of the power plant required.</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When planning a power plant, the two basic parameters to be decided are:</a:t>
            </a:r>
          </a:p>
          <a:p>
            <a:pPr algn="just"/>
            <a:endParaRPr lang="en-IN" sz="2400" dirty="0">
              <a:latin typeface="Times New Roman" pitchFamily="18" charset="0"/>
              <a:cs typeface="Times New Roman" pitchFamily="18" charset="0"/>
            </a:endParaRPr>
          </a:p>
          <a:p>
            <a:pPr algn="just">
              <a:buNone/>
            </a:pPr>
            <a:r>
              <a:rPr lang="en-IN" sz="2400" dirty="0">
                <a:latin typeface="Times New Roman" pitchFamily="18" charset="0"/>
                <a:cs typeface="Times New Roman" pitchFamily="18" charset="0"/>
              </a:rPr>
              <a:t>1. Total power output to be installed (</a:t>
            </a:r>
            <a:r>
              <a:rPr lang="en-IN" sz="2400" dirty="0" err="1">
                <a:latin typeface="Times New Roman" pitchFamily="18" charset="0"/>
                <a:cs typeface="Times New Roman" pitchFamily="18" charset="0"/>
              </a:rPr>
              <a:t>kWinst</a:t>
            </a:r>
            <a:r>
              <a:rPr lang="en-IN" sz="2400" dirty="0">
                <a:latin typeface="Times New Roman" pitchFamily="18" charset="0"/>
                <a:cs typeface="Times New Roman" pitchFamily="18" charset="0"/>
              </a:rPr>
              <a:t>).</a:t>
            </a:r>
          </a:p>
          <a:p>
            <a:pPr algn="just"/>
            <a:endParaRPr lang="en-IN" sz="2400" dirty="0">
              <a:latin typeface="Times New Roman" pitchFamily="18" charset="0"/>
              <a:cs typeface="Times New Roman" pitchFamily="18" charset="0"/>
            </a:endParaRPr>
          </a:p>
          <a:p>
            <a:pPr algn="just">
              <a:buNone/>
            </a:pPr>
            <a:r>
              <a:rPr lang="en-IN" sz="2400" dirty="0">
                <a:latin typeface="Times New Roman" pitchFamily="18" charset="0"/>
                <a:cs typeface="Times New Roman" pitchFamily="18" charset="0"/>
              </a:rPr>
              <a:t>2. Size of the generating units.</a:t>
            </a:r>
          </a:p>
          <a:p>
            <a:endParaRPr lang="en-IN" sz="2400" dirty="0"/>
          </a:p>
        </p:txBody>
      </p:sp>
    </p:spTree>
  </p:cSld>
  <p:clrMapOvr>
    <a:masterClrMapping/>
  </p:clrMapOvr>
  <p:transition>
    <p:pull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857403"/>
          </a:xfrm>
        </p:spPr>
        <p:txBody>
          <a:bodyPr>
            <a:noAutofit/>
          </a:bodyPr>
          <a:lstStyle/>
          <a:p>
            <a:r>
              <a:rPr lang="en-IN" sz="2000" dirty="0">
                <a:latin typeface="Times New Roman" pitchFamily="18" charset="0"/>
                <a:cs typeface="Times New Roman" pitchFamily="18" charset="0"/>
              </a:rPr>
              <a:t>In a barometric condenser (Fig. 8.3a), the cooling water is made to fall in a series of baffles to expose large surface area for the steam fed from below to come in direct contact. </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The steam condenses and the mixture falls in a tail pipe to the hot well below. </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By virtue of its static head, the tail pipe compresses the mixture to atmospheric pressure. </a:t>
            </a:r>
          </a:p>
          <a:p>
            <a:r>
              <a:rPr lang="en-IN" sz="2000" dirty="0">
                <a:latin typeface="Times New Roman" pitchFamily="18" charset="0"/>
                <a:cs typeface="Times New Roman" pitchFamily="18" charset="0"/>
              </a:rPr>
              <a:t>Thus,</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1691680" y="5229200"/>
            <a:ext cx="3828209" cy="386333"/>
          </a:xfrm>
          <a:prstGeom prst="rect">
            <a:avLst/>
          </a:prstGeom>
          <a:noFill/>
          <a:ln w="9525">
            <a:noFill/>
            <a:miter lim="800000"/>
            <a:headEnd/>
            <a:tailEnd/>
          </a:ln>
        </p:spPr>
      </p:pic>
      <p:sp>
        <p:nvSpPr>
          <p:cNvPr id="6" name="Title 1"/>
          <p:cNvSpPr>
            <a:spLocks noGrp="1"/>
          </p:cNvSpPr>
          <p:nvPr>
            <p:ph type="title"/>
          </p:nvPr>
        </p:nvSpPr>
        <p:spPr>
          <a:xfrm>
            <a:off x="457200" y="274638"/>
            <a:ext cx="8229600" cy="1143000"/>
          </a:xfrm>
        </p:spPr>
        <p:txBody>
          <a:bodyPr>
            <a:normAutofit/>
          </a:bodyPr>
          <a:lstStyle/>
          <a:p>
            <a:pPr algn="l"/>
            <a:r>
              <a:rPr lang="en-IN" sz="2400" b="1" dirty="0">
                <a:latin typeface="Times New Roman" pitchFamily="18" charset="0"/>
                <a:cs typeface="Times New Roman" pitchFamily="18" charset="0"/>
              </a:rPr>
              <a:t>BAROMETRIC CONDENSERS</a:t>
            </a:r>
          </a:p>
        </p:txBody>
      </p:sp>
    </p:spTree>
  </p:cSld>
  <p:clrMapOvr>
    <a:masterClrMapping/>
  </p:clrMapOvr>
  <p:transition>
    <p:pull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1187624" y="620688"/>
            <a:ext cx="6768752" cy="5884392"/>
          </a:xfrm>
          <a:prstGeom prst="rect">
            <a:avLst/>
          </a:prstGeom>
          <a:noFill/>
          <a:ln w="9525">
            <a:noFill/>
            <a:miter lim="800000"/>
            <a:headEnd/>
            <a:tailEnd/>
          </a:ln>
        </p:spPr>
      </p:pic>
    </p:spTree>
  </p:cSld>
  <p:clrMapOvr>
    <a:masterClrMapping/>
  </p:clrMapOvr>
  <p:transition>
    <p:pull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323528" y="908720"/>
            <a:ext cx="8538149" cy="2740099"/>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179512" y="4365104"/>
            <a:ext cx="8735142" cy="1511424"/>
          </a:xfrm>
          <a:prstGeom prst="rect">
            <a:avLst/>
          </a:prstGeom>
          <a:noFill/>
          <a:ln w="9525">
            <a:noFill/>
            <a:miter lim="800000"/>
            <a:headEnd/>
            <a:tailEnd/>
          </a:ln>
        </p:spPr>
      </p:pic>
    </p:spTree>
  </p:cSld>
  <p:clrMapOvr>
    <a:masterClrMapping/>
  </p:clrMapOvr>
  <p:transition>
    <p:pull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323529" y="1733944"/>
            <a:ext cx="8820472" cy="3275536"/>
          </a:xfrm>
          <a:prstGeom prst="rect">
            <a:avLst/>
          </a:prstGeom>
          <a:noFill/>
          <a:ln w="9525">
            <a:noFill/>
            <a:miter lim="800000"/>
            <a:headEnd/>
            <a:tailEnd/>
          </a:ln>
        </p:spPr>
      </p:pic>
    </p:spTree>
  </p:cSld>
  <p:clrMapOvr>
    <a:masterClrMapping/>
  </p:clrMapOvr>
  <p:transition>
    <p:pull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Grp="1" noChangeAspect="1" noChangeArrowheads="1"/>
          </p:cNvPicPr>
          <p:nvPr>
            <p:ph idx="1"/>
          </p:nvPr>
        </p:nvPicPr>
        <p:blipFill>
          <a:blip r:embed="rId2" cstate="print"/>
          <a:srcRect/>
          <a:stretch>
            <a:fillRect/>
          </a:stretch>
        </p:blipFill>
        <p:spPr bwMode="auto">
          <a:xfrm>
            <a:off x="623047" y="84510"/>
            <a:ext cx="8015448" cy="3992562"/>
          </a:xfrm>
          <a:prstGeom prst="rect">
            <a:avLst/>
          </a:prstGeom>
          <a:noFill/>
          <a:ln w="9525">
            <a:noFill/>
            <a:miter lim="800000"/>
            <a:headEnd/>
            <a:tailEnd/>
          </a:ln>
        </p:spPr>
      </p:pic>
      <p:pic>
        <p:nvPicPr>
          <p:cNvPr id="2" name="Picture 2">
            <a:extLst>
              <a:ext uri="{FF2B5EF4-FFF2-40B4-BE49-F238E27FC236}">
                <a16:creationId xmlns:a16="http://schemas.microsoft.com/office/drawing/2014/main" id="{37D30240-4324-CA23-D45F-0D022488F5E5}"/>
              </a:ext>
            </a:extLst>
          </p:cNvPr>
          <p:cNvPicPr>
            <a:picLocks noChangeAspect="1" noChangeArrowheads="1"/>
          </p:cNvPicPr>
          <p:nvPr/>
        </p:nvPicPr>
        <p:blipFill>
          <a:blip r:embed="rId3" cstate="print"/>
          <a:srcRect/>
          <a:stretch>
            <a:fillRect/>
          </a:stretch>
        </p:blipFill>
        <p:spPr bwMode="auto">
          <a:xfrm>
            <a:off x="323528" y="4149080"/>
            <a:ext cx="8314967" cy="2704228"/>
          </a:xfrm>
          <a:prstGeom prst="rect">
            <a:avLst/>
          </a:prstGeom>
          <a:noFill/>
          <a:ln w="9525">
            <a:noFill/>
            <a:miter lim="800000"/>
            <a:headEnd/>
            <a:tailEnd/>
          </a:ln>
        </p:spPr>
      </p:pic>
    </p:spTree>
  </p:cSld>
  <p:clrMapOvr>
    <a:masterClrMapping/>
  </p:clrMapOvr>
  <p:transition>
    <p:pull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srcRect/>
          <a:stretch>
            <a:fillRect/>
          </a:stretch>
        </p:blipFill>
        <p:spPr bwMode="auto">
          <a:xfrm>
            <a:off x="1619672" y="188640"/>
            <a:ext cx="6121977" cy="6395533"/>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79512" y="361060"/>
            <a:ext cx="8856984" cy="1555772"/>
          </a:xfrm>
          <a:prstGeom prst="rect">
            <a:avLst/>
          </a:prstGeom>
          <a:noFill/>
          <a:ln w="9525">
            <a:noFill/>
            <a:miter lim="800000"/>
            <a:headEnd/>
            <a:tailEnd/>
          </a:ln>
        </p:spPr>
      </p:pic>
      <p:sp>
        <p:nvSpPr>
          <p:cNvPr id="5" name="Content Placeholder 4">
            <a:extLst>
              <a:ext uri="{FF2B5EF4-FFF2-40B4-BE49-F238E27FC236}">
                <a16:creationId xmlns:a16="http://schemas.microsoft.com/office/drawing/2014/main" id="{02D130C5-1316-6A6B-65BA-0FD08854D5F7}"/>
              </a:ext>
            </a:extLst>
          </p:cNvPr>
          <p:cNvSpPr>
            <a:spLocks noGrp="1"/>
          </p:cNvSpPr>
          <p:nvPr>
            <p:ph idx="1"/>
          </p:nvPr>
        </p:nvSpPr>
        <p:spPr>
          <a:xfrm>
            <a:off x="539552" y="2321496"/>
            <a:ext cx="8229600" cy="4536504"/>
          </a:xfrm>
        </p:spPr>
        <p:txBody>
          <a:bodyPr>
            <a:noAutofit/>
          </a:bodyPr>
          <a:lstStyle/>
          <a:p>
            <a:pPr algn="just">
              <a:spcAft>
                <a:spcPts val="1200"/>
              </a:spcAft>
            </a:pPr>
            <a:r>
              <a:rPr lang="en-IN" sz="2400" dirty="0">
                <a:latin typeface="Times New Roman" pitchFamily="18" charset="0"/>
                <a:cs typeface="Times New Roman" pitchFamily="18" charset="0"/>
              </a:rPr>
              <a:t> is the ratio of energy produced in a given time to the maximum possible energy that could have been produced during the same time of operation. </a:t>
            </a:r>
          </a:p>
          <a:p>
            <a:pPr algn="just">
              <a:spcAft>
                <a:spcPts val="1200"/>
              </a:spcAft>
            </a:pPr>
            <a:r>
              <a:rPr lang="en-IN" sz="2400" dirty="0">
                <a:latin typeface="Times New Roman" pitchFamily="18" charset="0"/>
                <a:cs typeface="Times New Roman" pitchFamily="18" charset="0"/>
              </a:rPr>
              <a:t>If the operating time is 1 year or 8760 hrs, the plant use factor is equal to the capacity factor (i.e., u = n)</a:t>
            </a:r>
          </a:p>
          <a:p>
            <a:pPr algn="just">
              <a:spcAft>
                <a:spcPts val="1200"/>
              </a:spcAft>
            </a:pPr>
            <a:r>
              <a:rPr lang="en-IN" sz="2400" dirty="0">
                <a:latin typeface="Times New Roman" pitchFamily="18" charset="0"/>
                <a:cs typeface="Times New Roman" pitchFamily="18" charset="0"/>
              </a:rPr>
              <a:t>As the plant-use factor approaches 1, it indicates the need for additional capacity of the plant.</a:t>
            </a:r>
          </a:p>
          <a:p>
            <a:pPr algn="just">
              <a:spcAft>
                <a:spcPts val="1200"/>
              </a:spcAft>
            </a:pPr>
            <a:r>
              <a:rPr lang="en-IN" sz="2400" dirty="0">
                <a:latin typeface="Times New Roman" pitchFamily="18" charset="0"/>
                <a:cs typeface="Times New Roman" pitchFamily="18" charset="0"/>
              </a:rPr>
              <a:t> The plant capacity is always designed to be greater than the peak load to take extra loads coming in future.</a:t>
            </a:r>
          </a:p>
        </p:txBody>
      </p:sp>
    </p:spTree>
  </p:cSld>
  <p:clrMapOvr>
    <a:masterClrMapping/>
  </p:clrMapOvr>
  <p:transition>
    <p:pull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pPr algn="just"/>
            <a:r>
              <a:rPr lang="en-IN" sz="2400" dirty="0">
                <a:latin typeface="Times New Roman" pitchFamily="18" charset="0"/>
                <a:cs typeface="Times New Roman" pitchFamily="18" charset="0"/>
              </a:rPr>
              <a:t> The high value of the plant use factor indicates that the plant is operating quite efficiently.</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In some inter-connected systems, the plant use factor may exceed unity (e.g., 1.1 or 1.2) indicating that the loads carried are in  excess of the rated capacity since an equipment is always de signed to take 10 to 20%  more load than rated.</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The different factors are indicated in Fig. 1.5(c).</a:t>
            </a:r>
          </a:p>
          <a:p>
            <a:pPr algn="just"/>
            <a:endParaRPr lang="en-IN" sz="2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192688"/>
          </a:xfrm>
        </p:spPr>
        <p:txBody>
          <a:bodyPr>
            <a:noAutofit/>
          </a:bodyPr>
          <a:lstStyle/>
          <a:p>
            <a:pPr marL="0" indent="0" algn="just">
              <a:buNone/>
            </a:pPr>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Larger the unit size, less is the cost of electricity produced.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Therefore, larger units are more economical than smaller units as regards investment per kW and operating expenses per kWh.</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Investigations should be made in each individual case, considering all operational, technical and economic factors involved, to determine the maximum unit size admissible.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A reserve factor of 1.2 to 1.25 is often found to be satisfactory. </a:t>
            </a:r>
          </a:p>
          <a:p>
            <a:pPr algn="just"/>
            <a:r>
              <a:rPr lang="en-IN" sz="2400" dirty="0">
                <a:latin typeface="Times New Roman" pitchFamily="18" charset="0"/>
                <a:cs typeface="Times New Roman" pitchFamily="18" charset="0"/>
              </a:rPr>
              <a:t>The unit size must not exceed 20 to 25% of the total generating capacity of the plant.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361459"/>
          </a:xfrm>
        </p:spPr>
        <p:txBody>
          <a:bodyPr>
            <a:normAutofit/>
          </a:bodyPr>
          <a:lstStyle/>
          <a:p>
            <a:pPr algn="just"/>
            <a:r>
              <a:rPr lang="en-IN" sz="2400" dirty="0">
                <a:latin typeface="Times New Roman" pitchFamily="18" charset="0"/>
                <a:cs typeface="Times New Roman" pitchFamily="18" charset="0"/>
              </a:rPr>
              <a:t>In order to obtain a basis for economical operation of the various types of generating units normally connected to a grid and also for planning of tariffs, it is useful to construct load duration curves for typical days </a:t>
            </a:r>
            <a:r>
              <a:rPr lang="en-IN" sz="2400" dirty="0">
                <a:solidFill>
                  <a:srgbClr val="FF0000"/>
                </a:solidFill>
                <a:latin typeface="Times New Roman" pitchFamily="18" charset="0"/>
                <a:cs typeface="Times New Roman" pitchFamily="18" charset="0"/>
              </a:rPr>
              <a:t>which indicate the power demands at different intervals of time.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There can be residential loads (domestic lights, heaters, refrigerator, TV, audio and video cassette recorders, etc.), commercial loads (shops, offices, advertisements, restaurants, etc.), industrial loads (various mills and factories), municipal loads (street lighting, power for water supply and drainage), irrigation loads and traction loads (railways, trams, trolleys, etc.).</a:t>
            </a:r>
          </a:p>
          <a:p>
            <a:pPr algn="just"/>
            <a:endParaRPr lang="en-IN" sz="24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192688"/>
          </a:xfrm>
        </p:spPr>
        <p:txBody>
          <a:bodyPr>
            <a:noAutofit/>
          </a:bodyPr>
          <a:lstStyle/>
          <a:p>
            <a:pPr algn="just"/>
            <a:r>
              <a:rPr lang="en-IN" sz="2000" dirty="0">
                <a:latin typeface="Times New Roman" pitchFamily="18" charset="0"/>
                <a:cs typeface="Times New Roman" pitchFamily="18" charset="0"/>
              </a:rPr>
              <a:t>The construction of a load duration curve for one day from the chronological load curve of this day is illustrated in Fig. 1.6(b).</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It rearranges the load elements of a chronological curve in the descending order of magnitude. The area under the curve is during the day. </a:t>
            </a: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 load duration curve indicates for how many hours a certain load has been required in the course of the day.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By compiling the load hours on various days, the load duration curves for one month (720 hours) or one year (8760 hours) can be obtained (Fig. 1.6).</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Daily, monthly and yearly load duration curves aid better planning for economical utilization of the power plants, existing or planned.</a:t>
            </a:r>
          </a:p>
        </p:txBody>
      </p:sp>
      <p:pic>
        <p:nvPicPr>
          <p:cNvPr id="12290" name="Picture 2"/>
          <p:cNvPicPr>
            <a:picLocks noChangeAspect="1" noChangeArrowheads="1"/>
          </p:cNvPicPr>
          <p:nvPr/>
        </p:nvPicPr>
        <p:blipFill>
          <a:blip r:embed="rId2" cstate="print"/>
          <a:srcRect/>
          <a:stretch>
            <a:fillRect/>
          </a:stretch>
        </p:blipFill>
        <p:spPr bwMode="auto">
          <a:xfrm>
            <a:off x="3131840" y="2204864"/>
            <a:ext cx="2016224" cy="870159"/>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2246</TotalTime>
  <Words>6850</Words>
  <Application>Microsoft Office PowerPoint</Application>
  <PresentationFormat>On-screen Show (4:3)</PresentationFormat>
  <Paragraphs>627</Paragraphs>
  <Slides>117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117</vt:i4>
      </vt:variant>
    </vt:vector>
  </HeadingPairs>
  <TitlesOfParts>
    <vt:vector size="122" baseType="lpstr">
      <vt:lpstr>Arial</vt:lpstr>
      <vt:lpstr>Calibri</vt:lpstr>
      <vt:lpstr>Cambria Math</vt:lpstr>
      <vt:lpstr>Times New Roman</vt:lpstr>
      <vt:lpstr>Office Theme</vt:lpstr>
      <vt:lpstr>CONDENSERS</vt:lpstr>
      <vt:lpstr>NEED OF A CONDENSER</vt:lpstr>
      <vt:lpstr>PowerPoint Presentation</vt:lpstr>
      <vt:lpstr>PowerPoint Presentation</vt:lpstr>
      <vt:lpstr>PowerPoint Presentation</vt:lpstr>
      <vt:lpstr>DIRECT-CONTACT CONDENSERS</vt:lpstr>
      <vt:lpstr>PowerPoint Presentation</vt:lpstr>
      <vt:lpstr>PowerPoint Presentation</vt:lpstr>
      <vt:lpstr>BAROMETRIC CONDENSERS</vt:lpstr>
      <vt:lpstr>PowerPoint Presentation</vt:lpstr>
      <vt:lpstr>PowerPoint Presentation</vt:lpstr>
      <vt:lpstr>SURFACE CONDENSERS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COOLING TOWERS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DRY COOLING TOWERS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Psychrometrics</vt:lpstr>
      <vt:lpstr>PowerPoint Presentation</vt:lpstr>
      <vt:lpstr>COOLING TOWER CALCULATIONS</vt:lpstr>
      <vt:lpstr>PowerPoint Presentation</vt:lpstr>
      <vt:lpstr>PowerPoint Presentation</vt:lpstr>
      <vt:lpstr>Efficiency of cooling tower</vt:lpstr>
      <vt:lpstr>PowerPoint Presentation</vt:lpstr>
      <vt:lpstr>PowerPoint Presentation</vt:lpstr>
      <vt:lpstr>PowerPoint Presentation</vt:lpstr>
      <vt:lpstr>PowerPoint Presentation</vt:lpstr>
      <vt:lpstr>Turbine Governing and Control</vt:lpstr>
      <vt:lpstr>PowerPoint Presentation</vt:lpstr>
      <vt:lpstr>PowerPoint Presentation</vt:lpstr>
      <vt:lpstr>PowerPoint Presentation</vt:lpstr>
      <vt:lpstr>PowerPoint Presentation</vt:lpstr>
      <vt:lpstr>Throttle Governing</vt:lpstr>
      <vt:lpstr>PowerPoint Presentation</vt:lpstr>
      <vt:lpstr>PowerPoint Presentation</vt:lpstr>
      <vt:lpstr>PowerPoint Presentation</vt:lpstr>
      <vt:lpstr>Nozzle Governing</vt:lpstr>
      <vt:lpstr>PowerPoint Presentation</vt:lpstr>
      <vt:lpstr>By-pass Governing</vt:lpstr>
      <vt:lpstr>PowerPoint Presentation</vt:lpstr>
      <vt:lpstr>Emergency Governor</vt:lpstr>
      <vt:lpstr>PowerPoint Presentation</vt:lpstr>
      <vt:lpstr>Power Plant Economics</vt:lpstr>
      <vt:lpstr>Cost analysis of Power Plant </vt:lpstr>
      <vt:lpstr>Types of Costs</vt:lpstr>
      <vt:lpstr>Factors influencing the Initial cost</vt:lpstr>
      <vt:lpstr>Initial cost includes</vt:lpstr>
      <vt:lpstr>Interest</vt:lpstr>
      <vt:lpstr>Depreciation </vt:lpstr>
      <vt:lpstr>Methods of  Calculation of depreciation fund</vt:lpstr>
      <vt:lpstr>Straight line method </vt:lpstr>
      <vt:lpstr> Percentage method </vt:lpstr>
      <vt:lpstr> Sinking fund method </vt:lpstr>
      <vt:lpstr> Sum of the years digits method </vt:lpstr>
      <vt:lpstr>Unit method </vt:lpstr>
      <vt:lpstr>LOAD–DURATION CURVES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on load curves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CONDENSERS</dc:title>
  <dc:creator>kavitha</dc:creator>
  <cp:lastModifiedBy>Ajay Kumar</cp:lastModifiedBy>
  <cp:revision>149</cp:revision>
  <dcterms:created xsi:type="dcterms:W3CDTF">2020-11-25T05:14:04Z</dcterms:created>
  <dcterms:modified xsi:type="dcterms:W3CDTF">2022-11-22T15:30:19Z</dcterms:modified>
</cp:coreProperties>
</file>